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74" r:id="rId4"/>
    <p:sldId id="276" r:id="rId5"/>
    <p:sldId id="277" r:id="rId6"/>
    <p:sldId id="278" r:id="rId7"/>
    <p:sldId id="279" r:id="rId8"/>
    <p:sldId id="270" r:id="rId9"/>
    <p:sldId id="284" r:id="rId10"/>
    <p:sldId id="286" r:id="rId11"/>
    <p:sldId id="288" r:id="rId12"/>
    <p:sldId id="287" r:id="rId13"/>
    <p:sldId id="263" r:id="rId14"/>
    <p:sldId id="289" r:id="rId15"/>
    <p:sldId id="290" r:id="rId16"/>
    <p:sldId id="291" r:id="rId17"/>
    <p:sldId id="292" r:id="rId18"/>
    <p:sldId id="285" r:id="rId19"/>
    <p:sldId id="294" r:id="rId20"/>
    <p:sldId id="293" r:id="rId21"/>
    <p:sldId id="265" r:id="rId22"/>
  </p:sldIdLst>
  <p:sldSz cx="9144000" cy="5143500" type="screen16x9"/>
  <p:notesSz cx="7010400" cy="9296400"/>
  <p:embeddedFontLst>
    <p:embeddedFont>
      <p:font typeface="Georgia" panose="02040502050405020303" pitchFamily="18" charset="0"/>
      <p:regular r:id="rId24"/>
      <p:bold r:id="rId25"/>
      <p:italic r:id="rId26"/>
      <p:boldItalic r:id="rId27"/>
    </p:embeddedFont>
    <p:embeddedFont>
      <p:font typeface="Lato" panose="020F0502020204030203"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53" autoAdjust="0"/>
  </p:normalViewPr>
  <p:slideViewPr>
    <p:cSldViewPr snapToGrid="0">
      <p:cViewPr varScale="1">
        <p:scale>
          <a:sx n="62" d="100"/>
          <a:sy n="62" d="100"/>
        </p:scale>
        <p:origin x="1042"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Introduce yourself as a member of Council of Delegates</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7A574F4F-0163-F2C4-8CF7-07304579F8F5}"/>
            </a:ext>
          </a:extLst>
        </p:cNvPr>
        <p:cNvGrpSpPr/>
        <p:nvPr/>
      </p:nvGrpSpPr>
      <p:grpSpPr>
        <a:xfrm>
          <a:off x="0" y="0"/>
          <a:ext cx="0" cy="0"/>
          <a:chOff x="0" y="0"/>
          <a:chExt cx="0" cy="0"/>
        </a:xfrm>
      </p:grpSpPr>
      <p:sp>
        <p:nvSpPr>
          <p:cNvPr id="104" name="Google Shape;104;g30c655aff1c_0_15:notes">
            <a:extLst>
              <a:ext uri="{FF2B5EF4-FFF2-40B4-BE49-F238E27FC236}">
                <a16:creationId xmlns:a16="http://schemas.microsoft.com/office/drawing/2014/main" id="{EFFB548F-5C9F-72A5-539D-9D48BF4F5A3C}"/>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0c655aff1c_0_15:notes">
            <a:extLst>
              <a:ext uri="{FF2B5EF4-FFF2-40B4-BE49-F238E27FC236}">
                <a16:creationId xmlns:a16="http://schemas.microsoft.com/office/drawing/2014/main" id="{474A20B3-74D5-B0AC-4C83-13A9B382CCF6}"/>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605139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0d37247190_0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0d37247190_0_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3375f78cf6_0_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3375f78cf6_0_1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0c655aff1c_0_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0c655aff1c_0_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8C141BDC-605F-7DCD-DA4A-405E90B46414}"/>
            </a:ext>
          </a:extLst>
        </p:cNvPr>
        <p:cNvGrpSpPr/>
        <p:nvPr/>
      </p:nvGrpSpPr>
      <p:grpSpPr>
        <a:xfrm>
          <a:off x="0" y="0"/>
          <a:ext cx="0" cy="0"/>
          <a:chOff x="0" y="0"/>
          <a:chExt cx="0" cy="0"/>
        </a:xfrm>
      </p:grpSpPr>
      <p:sp>
        <p:nvSpPr>
          <p:cNvPr id="104" name="Google Shape;104;g30c655aff1c_0_15:notes">
            <a:extLst>
              <a:ext uri="{FF2B5EF4-FFF2-40B4-BE49-F238E27FC236}">
                <a16:creationId xmlns:a16="http://schemas.microsoft.com/office/drawing/2014/main" id="{24962FC1-7F8F-027F-8C54-F036397EF477}"/>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0c655aff1c_0_15:notes">
            <a:extLst>
              <a:ext uri="{FF2B5EF4-FFF2-40B4-BE49-F238E27FC236}">
                <a16:creationId xmlns:a16="http://schemas.microsoft.com/office/drawing/2014/main" id="{B90DCE6F-FA5B-EE38-22EA-48D24B63BCB6}"/>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186428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580EF208-9CD6-0307-4EDD-6A6931172215}"/>
            </a:ext>
          </a:extLst>
        </p:cNvPr>
        <p:cNvGrpSpPr/>
        <p:nvPr/>
      </p:nvGrpSpPr>
      <p:grpSpPr>
        <a:xfrm>
          <a:off x="0" y="0"/>
          <a:ext cx="0" cy="0"/>
          <a:chOff x="0" y="0"/>
          <a:chExt cx="0" cy="0"/>
        </a:xfrm>
      </p:grpSpPr>
      <p:sp>
        <p:nvSpPr>
          <p:cNvPr id="104" name="Google Shape;104;g30c655aff1c_0_15:notes">
            <a:extLst>
              <a:ext uri="{FF2B5EF4-FFF2-40B4-BE49-F238E27FC236}">
                <a16:creationId xmlns:a16="http://schemas.microsoft.com/office/drawing/2014/main" id="{B010FE21-28A3-BF44-169E-5DD2DD9D9B96}"/>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0c655aff1c_0_15:notes">
            <a:extLst>
              <a:ext uri="{FF2B5EF4-FFF2-40B4-BE49-F238E27FC236}">
                <a16:creationId xmlns:a16="http://schemas.microsoft.com/office/drawing/2014/main" id="{9EB47414-FEEB-1383-44D4-BA60A288F7B7}"/>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509764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27A3ACF7-E561-72CD-E8A5-7365118EE8F2}"/>
            </a:ext>
          </a:extLst>
        </p:cNvPr>
        <p:cNvGrpSpPr/>
        <p:nvPr/>
      </p:nvGrpSpPr>
      <p:grpSpPr>
        <a:xfrm>
          <a:off x="0" y="0"/>
          <a:ext cx="0" cy="0"/>
          <a:chOff x="0" y="0"/>
          <a:chExt cx="0" cy="0"/>
        </a:xfrm>
      </p:grpSpPr>
      <p:sp>
        <p:nvSpPr>
          <p:cNvPr id="104" name="Google Shape;104;g30c655aff1c_0_15:notes">
            <a:extLst>
              <a:ext uri="{FF2B5EF4-FFF2-40B4-BE49-F238E27FC236}">
                <a16:creationId xmlns:a16="http://schemas.microsoft.com/office/drawing/2014/main" id="{48A1F327-1EBE-275B-6911-A0E2C1669A56}"/>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0c655aff1c_0_15:notes">
            <a:extLst>
              <a:ext uri="{FF2B5EF4-FFF2-40B4-BE49-F238E27FC236}">
                <a16:creationId xmlns:a16="http://schemas.microsoft.com/office/drawing/2014/main" id="{09D9A8E2-94AB-519A-BA99-D56F7C387AB9}"/>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320192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65D26BDC-5A6E-908D-3FBB-1BFBD977785D}"/>
            </a:ext>
          </a:extLst>
        </p:cNvPr>
        <p:cNvGrpSpPr/>
        <p:nvPr/>
      </p:nvGrpSpPr>
      <p:grpSpPr>
        <a:xfrm>
          <a:off x="0" y="0"/>
          <a:ext cx="0" cy="0"/>
          <a:chOff x="0" y="0"/>
          <a:chExt cx="0" cy="0"/>
        </a:xfrm>
      </p:grpSpPr>
      <p:sp>
        <p:nvSpPr>
          <p:cNvPr id="104" name="Google Shape;104;g30c655aff1c_0_15:notes">
            <a:extLst>
              <a:ext uri="{FF2B5EF4-FFF2-40B4-BE49-F238E27FC236}">
                <a16:creationId xmlns:a16="http://schemas.microsoft.com/office/drawing/2014/main" id="{9290B208-7108-BCCD-4540-D46619DF95C4}"/>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0c655aff1c_0_15:notes">
            <a:extLst>
              <a:ext uri="{FF2B5EF4-FFF2-40B4-BE49-F238E27FC236}">
                <a16:creationId xmlns:a16="http://schemas.microsoft.com/office/drawing/2014/main" id="{AA19414B-03CB-6D07-8078-EAE67C1EF65A}"/>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252978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8903884D-9643-338D-A465-DC945B076D23}"/>
            </a:ext>
          </a:extLst>
        </p:cNvPr>
        <p:cNvGrpSpPr/>
        <p:nvPr/>
      </p:nvGrpSpPr>
      <p:grpSpPr>
        <a:xfrm>
          <a:off x="0" y="0"/>
          <a:ext cx="0" cy="0"/>
          <a:chOff x="0" y="0"/>
          <a:chExt cx="0" cy="0"/>
        </a:xfrm>
      </p:grpSpPr>
      <p:sp>
        <p:nvSpPr>
          <p:cNvPr id="104" name="Google Shape;104;g30c655aff1c_0_15:notes">
            <a:extLst>
              <a:ext uri="{FF2B5EF4-FFF2-40B4-BE49-F238E27FC236}">
                <a16:creationId xmlns:a16="http://schemas.microsoft.com/office/drawing/2014/main" id="{46706115-0585-E79D-468B-1F39D7E25D1A}"/>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0c655aff1c_0_15:notes">
            <a:extLst>
              <a:ext uri="{FF2B5EF4-FFF2-40B4-BE49-F238E27FC236}">
                <a16:creationId xmlns:a16="http://schemas.microsoft.com/office/drawing/2014/main" id="{56BEB878-42C8-262F-6796-A2C0D51EB6CE}"/>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091922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E52657AD-DAF9-2AAB-3661-E7962A71A3EA}"/>
            </a:ext>
          </a:extLst>
        </p:cNvPr>
        <p:cNvGrpSpPr/>
        <p:nvPr/>
      </p:nvGrpSpPr>
      <p:grpSpPr>
        <a:xfrm>
          <a:off x="0" y="0"/>
          <a:ext cx="0" cy="0"/>
          <a:chOff x="0" y="0"/>
          <a:chExt cx="0" cy="0"/>
        </a:xfrm>
      </p:grpSpPr>
      <p:sp>
        <p:nvSpPr>
          <p:cNvPr id="104" name="Google Shape;104;g30c655aff1c_0_15:notes">
            <a:extLst>
              <a:ext uri="{FF2B5EF4-FFF2-40B4-BE49-F238E27FC236}">
                <a16:creationId xmlns:a16="http://schemas.microsoft.com/office/drawing/2014/main" id="{80EFC7A6-F194-2F77-15FA-4F1B526A8356}"/>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0c655aff1c_0_15:notes">
            <a:extLst>
              <a:ext uri="{FF2B5EF4-FFF2-40B4-BE49-F238E27FC236}">
                <a16:creationId xmlns:a16="http://schemas.microsoft.com/office/drawing/2014/main" id="{5EAB93F1-F3D7-E139-793A-89667FF856C1}"/>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353720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a:off x="2883140" y="320600"/>
            <a:ext cx="5949300" cy="20526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5200"/>
              <a:buFont typeface="Georgia"/>
              <a:buNone/>
              <a:defRPr sz="5200">
                <a:solidFill>
                  <a:schemeClr val="lt1"/>
                </a:solidFill>
                <a:latin typeface="Georgia"/>
                <a:ea typeface="Georgia"/>
                <a:cs typeface="Georgia"/>
                <a:sym typeface="Georgia"/>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088200" y="2373200"/>
            <a:ext cx="55392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800"/>
              <a:buFont typeface="Lato"/>
              <a:buNone/>
              <a:defRPr sz="2800" i="1">
                <a:solidFill>
                  <a:schemeClr val="lt1"/>
                </a:solidFill>
                <a:latin typeface="Lato"/>
                <a:ea typeface="Lato"/>
                <a:cs typeface="Lato"/>
                <a:sym typeface="La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2"/>
          <p:cNvPicPr preferRelativeResize="0"/>
          <p:nvPr/>
        </p:nvPicPr>
        <p:blipFill>
          <a:blip r:embed="rId3">
            <a:alphaModFix/>
          </a:blip>
          <a:stretch>
            <a:fillRect/>
          </a:stretch>
        </p:blipFill>
        <p:spPr>
          <a:xfrm>
            <a:off x="4508013" y="3427622"/>
            <a:ext cx="2699525" cy="12944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RCNA CANADA" type="blank">
  <p:cSld name="BLANK">
    <p:spTree>
      <p:nvGrpSpPr>
        <p:cNvPr id="1" name="Shape 55"/>
        <p:cNvGrpSpPr/>
        <p:nvPr/>
      </p:nvGrpSpPr>
      <p:grpSpPr>
        <a:xfrm>
          <a:off x="0" y="0"/>
          <a:ext cx="0" cy="0"/>
          <a:chOff x="0" y="0"/>
          <a:chExt cx="0" cy="0"/>
        </a:xfrm>
      </p:grpSpPr>
      <p:pic>
        <p:nvPicPr>
          <p:cNvPr id="56" name="Google Shape;56;p12"/>
          <p:cNvPicPr preferRelativeResize="0"/>
          <p:nvPr/>
        </p:nvPicPr>
        <p:blipFill>
          <a:blip r:embed="rId2">
            <a:alphaModFix/>
          </a:blip>
          <a:stretch>
            <a:fillRect/>
          </a:stretch>
        </p:blipFill>
        <p:spPr>
          <a:xfrm>
            <a:off x="0" y="0"/>
            <a:ext cx="9144000" cy="5143497"/>
          </a:xfrm>
          <a:prstGeom prst="rect">
            <a:avLst/>
          </a:prstGeom>
          <a:noFill/>
          <a:ln>
            <a:noFill/>
          </a:ln>
        </p:spPr>
      </p:pic>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a:blip r:embed="rId2">
            <a:alphaModFix/>
          </a:blip>
          <a:stretch>
            <a:fillRect/>
          </a:stretch>
        </p:blipFill>
        <p:spPr>
          <a:xfrm>
            <a:off x="0" y="0"/>
            <a:ext cx="9144000" cy="5143487"/>
          </a:xfrm>
          <a:prstGeom prst="rect">
            <a:avLst/>
          </a:prstGeom>
          <a:noFill/>
          <a:ln>
            <a:noFill/>
          </a:ln>
        </p:spPr>
      </p:pic>
      <p:sp>
        <p:nvSpPr>
          <p:cNvPr id="17" name="Google Shape;17;p3"/>
          <p:cNvSpPr txBox="1">
            <a:spLocks noGrp="1"/>
          </p:cNvSpPr>
          <p:nvPr>
            <p:ph type="title"/>
          </p:nvPr>
        </p:nvSpPr>
        <p:spPr>
          <a:xfrm>
            <a:off x="1272725" y="186375"/>
            <a:ext cx="7263600" cy="8418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Font typeface="Lato"/>
              <a:buNone/>
              <a:defRPr sz="3600">
                <a:latin typeface="Lato"/>
                <a:ea typeface="Lato"/>
                <a:cs typeface="Lato"/>
                <a:sym typeface="Lato"/>
              </a:defRPr>
            </a:lvl1pPr>
            <a:lvl2pPr lvl="1">
              <a:spcBef>
                <a:spcPts val="0"/>
              </a:spcBef>
              <a:spcAft>
                <a:spcPts val="0"/>
              </a:spcAft>
              <a:buSzPts val="3600"/>
              <a:buFont typeface="Lato"/>
              <a:buNone/>
              <a:defRPr sz="3600">
                <a:latin typeface="Lato"/>
                <a:ea typeface="Lato"/>
                <a:cs typeface="Lato"/>
                <a:sym typeface="Lato"/>
              </a:defRPr>
            </a:lvl2pPr>
            <a:lvl3pPr lvl="2">
              <a:spcBef>
                <a:spcPts val="0"/>
              </a:spcBef>
              <a:spcAft>
                <a:spcPts val="0"/>
              </a:spcAft>
              <a:buSzPts val="3600"/>
              <a:buFont typeface="Lato"/>
              <a:buNone/>
              <a:defRPr sz="3600">
                <a:latin typeface="Lato"/>
                <a:ea typeface="Lato"/>
                <a:cs typeface="Lato"/>
                <a:sym typeface="Lato"/>
              </a:defRPr>
            </a:lvl3pPr>
            <a:lvl4pPr lvl="3">
              <a:spcBef>
                <a:spcPts val="0"/>
              </a:spcBef>
              <a:spcAft>
                <a:spcPts val="0"/>
              </a:spcAft>
              <a:buSzPts val="3600"/>
              <a:buFont typeface="Lato"/>
              <a:buNone/>
              <a:defRPr sz="3600">
                <a:latin typeface="Lato"/>
                <a:ea typeface="Lato"/>
                <a:cs typeface="Lato"/>
                <a:sym typeface="Lato"/>
              </a:defRPr>
            </a:lvl4pPr>
            <a:lvl5pPr lvl="4">
              <a:spcBef>
                <a:spcPts val="0"/>
              </a:spcBef>
              <a:spcAft>
                <a:spcPts val="0"/>
              </a:spcAft>
              <a:buSzPts val="3600"/>
              <a:buFont typeface="Lato"/>
              <a:buNone/>
              <a:defRPr sz="3600">
                <a:latin typeface="Lato"/>
                <a:ea typeface="Lato"/>
                <a:cs typeface="Lato"/>
                <a:sym typeface="Lato"/>
              </a:defRPr>
            </a:lvl5pPr>
            <a:lvl6pPr lvl="5">
              <a:spcBef>
                <a:spcPts val="0"/>
              </a:spcBef>
              <a:spcAft>
                <a:spcPts val="0"/>
              </a:spcAft>
              <a:buSzPts val="3600"/>
              <a:buFont typeface="Lato"/>
              <a:buNone/>
              <a:defRPr sz="3600">
                <a:latin typeface="Lato"/>
                <a:ea typeface="Lato"/>
                <a:cs typeface="Lato"/>
                <a:sym typeface="Lato"/>
              </a:defRPr>
            </a:lvl6pPr>
            <a:lvl7pPr lvl="6">
              <a:spcBef>
                <a:spcPts val="0"/>
              </a:spcBef>
              <a:spcAft>
                <a:spcPts val="0"/>
              </a:spcAft>
              <a:buSzPts val="3600"/>
              <a:buFont typeface="Lato"/>
              <a:buNone/>
              <a:defRPr sz="3600">
                <a:latin typeface="Lato"/>
                <a:ea typeface="Lato"/>
                <a:cs typeface="Lato"/>
                <a:sym typeface="Lato"/>
              </a:defRPr>
            </a:lvl7pPr>
            <a:lvl8pPr lvl="7">
              <a:spcBef>
                <a:spcPts val="0"/>
              </a:spcBef>
              <a:spcAft>
                <a:spcPts val="0"/>
              </a:spcAft>
              <a:buSzPts val="3600"/>
              <a:buFont typeface="Lato"/>
              <a:buNone/>
              <a:defRPr sz="3600">
                <a:latin typeface="Lato"/>
                <a:ea typeface="Lato"/>
                <a:cs typeface="Lato"/>
                <a:sym typeface="Lato"/>
              </a:defRPr>
            </a:lvl8pPr>
            <a:lvl9pPr lvl="8">
              <a:spcBef>
                <a:spcPts val="0"/>
              </a:spcBef>
              <a:spcAft>
                <a:spcPts val="0"/>
              </a:spcAft>
              <a:buSzPts val="3600"/>
              <a:buFont typeface="Lato"/>
              <a:buNone/>
              <a:defRPr sz="3600">
                <a:latin typeface="Lato"/>
                <a:ea typeface="Lato"/>
                <a:cs typeface="Lato"/>
                <a:sym typeface="Lato"/>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pic>
        <p:nvPicPr>
          <p:cNvPr id="25" name="Google Shape;25;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6" name="Google Shape;26;p5"/>
          <p:cNvSpPr txBox="1">
            <a:spLocks noGrp="1"/>
          </p:cNvSpPr>
          <p:nvPr>
            <p:ph type="title"/>
          </p:nvPr>
        </p:nvSpPr>
        <p:spPr>
          <a:xfrm>
            <a:off x="311700" y="8407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Font typeface="Lato"/>
              <a:buNone/>
              <a:defRPr b="1">
                <a:latin typeface="Lato"/>
                <a:ea typeface="Lato"/>
                <a:cs typeface="Lato"/>
                <a:sym typeface="Lato"/>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5"/>
          <p:cNvSpPr txBox="1">
            <a:spLocks noGrp="1"/>
          </p:cNvSpPr>
          <p:nvPr>
            <p:ph type="body" idx="1"/>
          </p:nvPr>
        </p:nvSpPr>
        <p:spPr>
          <a:xfrm>
            <a:off x="311700" y="1534050"/>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Clr>
                <a:schemeClr val="dk1"/>
              </a:buClr>
              <a:buSzPts val="1400"/>
              <a:buChar char="●"/>
              <a:defRPr sz="1400">
                <a:solidFill>
                  <a:schemeClr val="dk1"/>
                </a:solidFill>
              </a:defRPr>
            </a:lvl1pPr>
            <a:lvl2pPr marL="914400" lvl="1" indent="-304800">
              <a:spcBef>
                <a:spcPts val="0"/>
              </a:spcBef>
              <a:spcAft>
                <a:spcPts val="0"/>
              </a:spcAft>
              <a:buClr>
                <a:schemeClr val="dk1"/>
              </a:buClr>
              <a:buSzPts val="1200"/>
              <a:buChar char="○"/>
              <a:defRPr sz="1200">
                <a:solidFill>
                  <a:schemeClr val="dk1"/>
                </a:solidFill>
              </a:defRPr>
            </a:lvl2pPr>
            <a:lvl3pPr marL="1371600" lvl="2" indent="-304800">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3pPr>
            <a:lvl4pPr marL="1828800" lvl="3" indent="-304800">
              <a:spcBef>
                <a:spcPts val="0"/>
              </a:spcBef>
              <a:spcAft>
                <a:spcPts val="0"/>
              </a:spcAft>
              <a:buClr>
                <a:schemeClr val="dk1"/>
              </a:buClr>
              <a:buSzPts val="1200"/>
              <a:buChar char="●"/>
              <a:defRPr sz="1200">
                <a:solidFill>
                  <a:schemeClr val="dk1"/>
                </a:solidFill>
              </a:defRPr>
            </a:lvl4pPr>
            <a:lvl5pPr marL="2286000" lvl="4" indent="-304800">
              <a:spcBef>
                <a:spcPts val="0"/>
              </a:spcBef>
              <a:spcAft>
                <a:spcPts val="0"/>
              </a:spcAft>
              <a:buClr>
                <a:schemeClr val="dk1"/>
              </a:buClr>
              <a:buSzPts val="1200"/>
              <a:buChar char="○"/>
              <a:defRPr sz="1200">
                <a:solidFill>
                  <a:schemeClr val="dk1"/>
                </a:solidFill>
              </a:defRPr>
            </a:lvl5pPr>
            <a:lvl6pPr marL="2743200" lvl="5" indent="-304800">
              <a:spcBef>
                <a:spcPts val="0"/>
              </a:spcBef>
              <a:spcAft>
                <a:spcPts val="0"/>
              </a:spcAft>
              <a:buClr>
                <a:schemeClr val="dk1"/>
              </a:buClr>
              <a:buSzPts val="1200"/>
              <a:buChar char="■"/>
              <a:defRPr sz="1200">
                <a:solidFill>
                  <a:schemeClr val="dk1"/>
                </a:solidFill>
              </a:defRPr>
            </a:lvl6pPr>
            <a:lvl7pPr marL="3200400" lvl="6" indent="-304800">
              <a:spcBef>
                <a:spcPts val="0"/>
              </a:spcBef>
              <a:spcAft>
                <a:spcPts val="0"/>
              </a:spcAft>
              <a:buClr>
                <a:schemeClr val="dk1"/>
              </a:buClr>
              <a:buSzPts val="1200"/>
              <a:buChar char="●"/>
              <a:defRPr sz="1200">
                <a:solidFill>
                  <a:schemeClr val="dk1"/>
                </a:solidFill>
              </a:defRPr>
            </a:lvl7pPr>
            <a:lvl8pPr marL="3657600" lvl="7" indent="-304800">
              <a:spcBef>
                <a:spcPts val="0"/>
              </a:spcBef>
              <a:spcAft>
                <a:spcPts val="0"/>
              </a:spcAft>
              <a:buClr>
                <a:schemeClr val="dk1"/>
              </a:buClr>
              <a:buSzPts val="1200"/>
              <a:buChar char="○"/>
              <a:defRPr sz="1200">
                <a:solidFill>
                  <a:schemeClr val="dk1"/>
                </a:solidFill>
              </a:defRPr>
            </a:lvl8pPr>
            <a:lvl9pPr marL="4114800" lvl="8" indent="-304800">
              <a:spcBef>
                <a:spcPts val="0"/>
              </a:spcBef>
              <a:spcAft>
                <a:spcPts val="0"/>
              </a:spcAft>
              <a:buClr>
                <a:schemeClr val="dk1"/>
              </a:buClr>
              <a:buSzPts val="1200"/>
              <a:buChar char="■"/>
              <a:defRPr sz="1200">
                <a:solidFill>
                  <a:schemeClr val="dk1"/>
                </a:solidFill>
              </a:defRPr>
            </a:lvl9pPr>
          </a:lstStyle>
          <a:p>
            <a:endParaRPr/>
          </a:p>
        </p:txBody>
      </p:sp>
      <p:sp>
        <p:nvSpPr>
          <p:cNvPr id="28" name="Google Shape;28;p5"/>
          <p:cNvSpPr txBox="1">
            <a:spLocks noGrp="1"/>
          </p:cNvSpPr>
          <p:nvPr>
            <p:ph type="body" idx="2"/>
          </p:nvPr>
        </p:nvSpPr>
        <p:spPr>
          <a:xfrm>
            <a:off x="4832400" y="1534050"/>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Clr>
                <a:srgbClr val="000000"/>
              </a:buClr>
              <a:buSzPts val="1400"/>
              <a:buFont typeface="Lato"/>
              <a:buChar char="●"/>
              <a:defRPr sz="1400">
                <a:solidFill>
                  <a:srgbClr val="000000"/>
                </a:solidFill>
                <a:latin typeface="Lato"/>
                <a:ea typeface="Lato"/>
                <a:cs typeface="Lato"/>
                <a:sym typeface="Lato"/>
              </a:defRPr>
            </a:lvl1pPr>
            <a:lvl2pPr marL="914400" lvl="1" indent="-304800">
              <a:spcBef>
                <a:spcPts val="0"/>
              </a:spcBef>
              <a:spcAft>
                <a:spcPts val="0"/>
              </a:spcAft>
              <a:buClr>
                <a:srgbClr val="000000"/>
              </a:buClr>
              <a:buSzPts val="1200"/>
              <a:buFont typeface="Lato"/>
              <a:buChar char="○"/>
              <a:defRPr sz="1200">
                <a:solidFill>
                  <a:srgbClr val="000000"/>
                </a:solidFill>
                <a:latin typeface="Lato"/>
                <a:ea typeface="Lato"/>
                <a:cs typeface="Lato"/>
                <a:sym typeface="Lato"/>
              </a:defRPr>
            </a:lvl2pPr>
            <a:lvl3pPr marL="1371600" lvl="2" indent="-304800">
              <a:spcBef>
                <a:spcPts val="0"/>
              </a:spcBef>
              <a:spcAft>
                <a:spcPts val="0"/>
              </a:spcAft>
              <a:buClr>
                <a:srgbClr val="000000"/>
              </a:buClr>
              <a:buSzPts val="1200"/>
              <a:buFont typeface="Lato"/>
              <a:buChar char="■"/>
              <a:defRPr sz="1200">
                <a:solidFill>
                  <a:srgbClr val="000000"/>
                </a:solidFill>
                <a:latin typeface="Lato"/>
                <a:ea typeface="Lato"/>
                <a:cs typeface="Lato"/>
                <a:sym typeface="Lato"/>
              </a:defRPr>
            </a:lvl3pPr>
            <a:lvl4pPr marL="1828800" lvl="3" indent="-304800">
              <a:spcBef>
                <a:spcPts val="0"/>
              </a:spcBef>
              <a:spcAft>
                <a:spcPts val="0"/>
              </a:spcAft>
              <a:buClr>
                <a:srgbClr val="000000"/>
              </a:buClr>
              <a:buSzPts val="1200"/>
              <a:buFont typeface="Lato"/>
              <a:buChar char="●"/>
              <a:defRPr sz="1200">
                <a:solidFill>
                  <a:srgbClr val="000000"/>
                </a:solidFill>
                <a:latin typeface="Lato"/>
                <a:ea typeface="Lato"/>
                <a:cs typeface="Lato"/>
                <a:sym typeface="Lato"/>
              </a:defRPr>
            </a:lvl4pPr>
            <a:lvl5pPr marL="2286000" lvl="4" indent="-304800">
              <a:spcBef>
                <a:spcPts val="0"/>
              </a:spcBef>
              <a:spcAft>
                <a:spcPts val="0"/>
              </a:spcAft>
              <a:buClr>
                <a:srgbClr val="000000"/>
              </a:buClr>
              <a:buSzPts val="1200"/>
              <a:buFont typeface="Lato"/>
              <a:buChar char="○"/>
              <a:defRPr sz="1200">
                <a:solidFill>
                  <a:srgbClr val="000000"/>
                </a:solidFill>
                <a:latin typeface="Lato"/>
                <a:ea typeface="Lato"/>
                <a:cs typeface="Lato"/>
                <a:sym typeface="Lato"/>
              </a:defRPr>
            </a:lvl5pPr>
            <a:lvl6pPr marL="2743200" lvl="5" indent="-304800">
              <a:spcBef>
                <a:spcPts val="0"/>
              </a:spcBef>
              <a:spcAft>
                <a:spcPts val="0"/>
              </a:spcAft>
              <a:buClr>
                <a:srgbClr val="000000"/>
              </a:buClr>
              <a:buSzPts val="1200"/>
              <a:buFont typeface="Lato"/>
              <a:buChar char="■"/>
              <a:defRPr sz="1200">
                <a:solidFill>
                  <a:srgbClr val="000000"/>
                </a:solidFill>
                <a:latin typeface="Lato"/>
                <a:ea typeface="Lato"/>
                <a:cs typeface="Lato"/>
                <a:sym typeface="Lato"/>
              </a:defRPr>
            </a:lvl6pPr>
            <a:lvl7pPr marL="3200400" lvl="6" indent="-304800">
              <a:spcBef>
                <a:spcPts val="0"/>
              </a:spcBef>
              <a:spcAft>
                <a:spcPts val="0"/>
              </a:spcAft>
              <a:buClr>
                <a:srgbClr val="000000"/>
              </a:buClr>
              <a:buSzPts val="1200"/>
              <a:buFont typeface="Lato"/>
              <a:buChar char="●"/>
              <a:defRPr sz="1200">
                <a:solidFill>
                  <a:srgbClr val="000000"/>
                </a:solidFill>
                <a:latin typeface="Lato"/>
                <a:ea typeface="Lato"/>
                <a:cs typeface="Lato"/>
                <a:sym typeface="Lato"/>
              </a:defRPr>
            </a:lvl7pPr>
            <a:lvl8pPr marL="3657600" lvl="7" indent="-304800">
              <a:spcBef>
                <a:spcPts val="0"/>
              </a:spcBef>
              <a:spcAft>
                <a:spcPts val="0"/>
              </a:spcAft>
              <a:buClr>
                <a:srgbClr val="000000"/>
              </a:buClr>
              <a:buSzPts val="1200"/>
              <a:buFont typeface="Lato"/>
              <a:buChar char="○"/>
              <a:defRPr sz="1200">
                <a:solidFill>
                  <a:srgbClr val="000000"/>
                </a:solidFill>
                <a:latin typeface="Lato"/>
                <a:ea typeface="Lato"/>
                <a:cs typeface="Lato"/>
                <a:sym typeface="Lato"/>
              </a:defRPr>
            </a:lvl8pPr>
            <a:lvl9pPr marL="4114800" lvl="8" indent="-304800">
              <a:spcBef>
                <a:spcPts val="0"/>
              </a:spcBef>
              <a:spcAft>
                <a:spcPts val="0"/>
              </a:spcAft>
              <a:buClr>
                <a:srgbClr val="000000"/>
              </a:buClr>
              <a:buSzPts val="1200"/>
              <a:buFont typeface="Lato"/>
              <a:buChar char="■"/>
              <a:defRPr sz="1200">
                <a:solidFill>
                  <a:srgbClr val="000000"/>
                </a:solidFill>
                <a:latin typeface="Lato"/>
                <a:ea typeface="Lato"/>
                <a:cs typeface="Lato"/>
                <a:sym typeface="Lato"/>
              </a:defRPr>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3" name="Google Shape;33;p6"/>
          <p:cNvPicPr preferRelativeResize="0"/>
          <p:nvPr/>
        </p:nvPicPr>
        <p:blipFill>
          <a:blip r:embed="rId2">
            <a:alphaModFix/>
          </a:blip>
          <a:stretch>
            <a:fillRect/>
          </a:stretch>
        </p:blipFill>
        <p:spPr>
          <a:xfrm>
            <a:off x="0" y="-56749"/>
            <a:ext cx="9244915" cy="52002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Font typeface="Lato"/>
              <a:buNone/>
              <a:defRPr sz="2400">
                <a:latin typeface="Lato"/>
                <a:ea typeface="Lato"/>
                <a:cs typeface="Lato"/>
                <a:sym typeface="Lato"/>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rgbClr val="000000"/>
              </a:buClr>
              <a:buSzPts val="1200"/>
              <a:buFont typeface="Lato"/>
              <a:buChar char="●"/>
              <a:defRPr sz="1200">
                <a:solidFill>
                  <a:srgbClr val="000000"/>
                </a:solidFill>
                <a:latin typeface="Lato"/>
                <a:ea typeface="Lato"/>
                <a:cs typeface="Lato"/>
                <a:sym typeface="Lato"/>
              </a:defRPr>
            </a:lvl1pPr>
            <a:lvl2pPr marL="914400" lvl="1" indent="-304800">
              <a:spcBef>
                <a:spcPts val="0"/>
              </a:spcBef>
              <a:spcAft>
                <a:spcPts val="0"/>
              </a:spcAft>
              <a:buClr>
                <a:srgbClr val="000000"/>
              </a:buClr>
              <a:buSzPts val="1200"/>
              <a:buFont typeface="Lato"/>
              <a:buChar char="○"/>
              <a:defRPr sz="1200">
                <a:solidFill>
                  <a:srgbClr val="000000"/>
                </a:solidFill>
                <a:latin typeface="Lato"/>
                <a:ea typeface="Lato"/>
                <a:cs typeface="Lato"/>
                <a:sym typeface="Lato"/>
              </a:defRPr>
            </a:lvl2pPr>
            <a:lvl3pPr marL="1371600" lvl="2" indent="-304800">
              <a:spcBef>
                <a:spcPts val="0"/>
              </a:spcBef>
              <a:spcAft>
                <a:spcPts val="0"/>
              </a:spcAft>
              <a:buClr>
                <a:srgbClr val="000000"/>
              </a:buClr>
              <a:buSzPts val="1200"/>
              <a:buFont typeface="Lato"/>
              <a:buChar char="■"/>
              <a:defRPr sz="1200">
                <a:solidFill>
                  <a:srgbClr val="000000"/>
                </a:solidFill>
                <a:latin typeface="Lato"/>
                <a:ea typeface="Lato"/>
                <a:cs typeface="Lato"/>
                <a:sym typeface="Lato"/>
              </a:defRPr>
            </a:lvl3pPr>
            <a:lvl4pPr marL="1828800" lvl="3" indent="-304800">
              <a:spcBef>
                <a:spcPts val="0"/>
              </a:spcBef>
              <a:spcAft>
                <a:spcPts val="0"/>
              </a:spcAft>
              <a:buClr>
                <a:srgbClr val="000000"/>
              </a:buClr>
              <a:buSzPts val="1200"/>
              <a:buFont typeface="Lato"/>
              <a:buChar char="●"/>
              <a:defRPr sz="1200">
                <a:solidFill>
                  <a:srgbClr val="000000"/>
                </a:solidFill>
                <a:latin typeface="Lato"/>
                <a:ea typeface="Lato"/>
                <a:cs typeface="Lato"/>
                <a:sym typeface="Lato"/>
              </a:defRPr>
            </a:lvl4pPr>
            <a:lvl5pPr marL="2286000" lvl="4" indent="-304800">
              <a:spcBef>
                <a:spcPts val="0"/>
              </a:spcBef>
              <a:spcAft>
                <a:spcPts val="0"/>
              </a:spcAft>
              <a:buClr>
                <a:srgbClr val="000000"/>
              </a:buClr>
              <a:buSzPts val="1200"/>
              <a:buFont typeface="Lato"/>
              <a:buChar char="○"/>
              <a:defRPr sz="1200">
                <a:solidFill>
                  <a:srgbClr val="000000"/>
                </a:solidFill>
                <a:latin typeface="Lato"/>
                <a:ea typeface="Lato"/>
                <a:cs typeface="Lato"/>
                <a:sym typeface="Lato"/>
              </a:defRPr>
            </a:lvl5pPr>
            <a:lvl6pPr marL="2743200" lvl="5" indent="-304800">
              <a:spcBef>
                <a:spcPts val="0"/>
              </a:spcBef>
              <a:spcAft>
                <a:spcPts val="0"/>
              </a:spcAft>
              <a:buClr>
                <a:srgbClr val="000000"/>
              </a:buClr>
              <a:buSzPts val="1200"/>
              <a:buFont typeface="Lato"/>
              <a:buChar char="■"/>
              <a:defRPr sz="1200">
                <a:solidFill>
                  <a:srgbClr val="000000"/>
                </a:solidFill>
                <a:latin typeface="Lato"/>
                <a:ea typeface="Lato"/>
                <a:cs typeface="Lato"/>
                <a:sym typeface="Lato"/>
              </a:defRPr>
            </a:lvl6pPr>
            <a:lvl7pPr marL="3200400" lvl="6" indent="-304800">
              <a:spcBef>
                <a:spcPts val="0"/>
              </a:spcBef>
              <a:spcAft>
                <a:spcPts val="0"/>
              </a:spcAft>
              <a:buClr>
                <a:srgbClr val="000000"/>
              </a:buClr>
              <a:buSzPts val="1200"/>
              <a:buFont typeface="Lato"/>
              <a:buChar char="●"/>
              <a:defRPr sz="1200">
                <a:solidFill>
                  <a:srgbClr val="000000"/>
                </a:solidFill>
                <a:latin typeface="Lato"/>
                <a:ea typeface="Lato"/>
                <a:cs typeface="Lato"/>
                <a:sym typeface="Lato"/>
              </a:defRPr>
            </a:lvl7pPr>
            <a:lvl8pPr marL="3657600" lvl="7" indent="-304800">
              <a:spcBef>
                <a:spcPts val="0"/>
              </a:spcBef>
              <a:spcAft>
                <a:spcPts val="0"/>
              </a:spcAft>
              <a:buClr>
                <a:srgbClr val="000000"/>
              </a:buClr>
              <a:buSzPts val="1200"/>
              <a:buFont typeface="Lato"/>
              <a:buChar char="○"/>
              <a:defRPr sz="1200">
                <a:solidFill>
                  <a:srgbClr val="000000"/>
                </a:solidFill>
                <a:latin typeface="Lato"/>
                <a:ea typeface="Lato"/>
                <a:cs typeface="Lato"/>
                <a:sym typeface="Lato"/>
              </a:defRPr>
            </a:lvl8pPr>
            <a:lvl9pPr marL="4114800" lvl="8" indent="-304800">
              <a:spcBef>
                <a:spcPts val="0"/>
              </a:spcBef>
              <a:spcAft>
                <a:spcPts val="0"/>
              </a:spcAft>
              <a:buClr>
                <a:srgbClr val="000000"/>
              </a:buClr>
              <a:buSzPts val="1200"/>
              <a:buFont typeface="Lato"/>
              <a:buChar char="■"/>
              <a:defRPr sz="1200">
                <a:solidFill>
                  <a:srgbClr val="000000"/>
                </a:solidFill>
                <a:latin typeface="Lato"/>
                <a:ea typeface="Lato"/>
                <a:cs typeface="Lato"/>
                <a:sym typeface="Lato"/>
              </a:defRPr>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pic>
        <p:nvPicPr>
          <p:cNvPr id="39" name="Google Shape;39;p8"/>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40" name="Google Shape;4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1pPr>
            <a:lvl2pPr lvl="1">
              <a:spcBef>
                <a:spcPts val="0"/>
              </a:spcBef>
              <a:spcAft>
                <a:spcPts val="0"/>
              </a:spcAft>
              <a:buSzPts val="4800"/>
              <a:buFont typeface="Georgia"/>
              <a:buNone/>
              <a:defRPr sz="4800">
                <a:latin typeface="Georgia"/>
                <a:ea typeface="Georgia"/>
                <a:cs typeface="Georgia"/>
                <a:sym typeface="Georgia"/>
              </a:defRPr>
            </a:lvl2pPr>
            <a:lvl3pPr lvl="2">
              <a:spcBef>
                <a:spcPts val="0"/>
              </a:spcBef>
              <a:spcAft>
                <a:spcPts val="0"/>
              </a:spcAft>
              <a:buSzPts val="4800"/>
              <a:buFont typeface="Georgia"/>
              <a:buNone/>
              <a:defRPr sz="4800">
                <a:latin typeface="Georgia"/>
                <a:ea typeface="Georgia"/>
                <a:cs typeface="Georgia"/>
                <a:sym typeface="Georgia"/>
              </a:defRPr>
            </a:lvl3pPr>
            <a:lvl4pPr lvl="3">
              <a:spcBef>
                <a:spcPts val="0"/>
              </a:spcBef>
              <a:spcAft>
                <a:spcPts val="0"/>
              </a:spcAft>
              <a:buSzPts val="4800"/>
              <a:buFont typeface="Georgia"/>
              <a:buNone/>
              <a:defRPr sz="4800">
                <a:latin typeface="Georgia"/>
                <a:ea typeface="Georgia"/>
                <a:cs typeface="Georgia"/>
                <a:sym typeface="Georgia"/>
              </a:defRPr>
            </a:lvl4pPr>
            <a:lvl5pPr lvl="4">
              <a:spcBef>
                <a:spcPts val="0"/>
              </a:spcBef>
              <a:spcAft>
                <a:spcPts val="0"/>
              </a:spcAft>
              <a:buSzPts val="4800"/>
              <a:buFont typeface="Georgia"/>
              <a:buNone/>
              <a:defRPr sz="4800">
                <a:latin typeface="Georgia"/>
                <a:ea typeface="Georgia"/>
                <a:cs typeface="Georgia"/>
                <a:sym typeface="Georgia"/>
              </a:defRPr>
            </a:lvl5pPr>
            <a:lvl6pPr lvl="5">
              <a:spcBef>
                <a:spcPts val="0"/>
              </a:spcBef>
              <a:spcAft>
                <a:spcPts val="0"/>
              </a:spcAft>
              <a:buSzPts val="4800"/>
              <a:buFont typeface="Georgia"/>
              <a:buNone/>
              <a:defRPr sz="4800">
                <a:latin typeface="Georgia"/>
                <a:ea typeface="Georgia"/>
                <a:cs typeface="Georgia"/>
                <a:sym typeface="Georgia"/>
              </a:defRPr>
            </a:lvl6pPr>
            <a:lvl7pPr lvl="6">
              <a:spcBef>
                <a:spcPts val="0"/>
              </a:spcBef>
              <a:spcAft>
                <a:spcPts val="0"/>
              </a:spcAft>
              <a:buSzPts val="4800"/>
              <a:buFont typeface="Georgia"/>
              <a:buNone/>
              <a:defRPr sz="4800">
                <a:latin typeface="Georgia"/>
                <a:ea typeface="Georgia"/>
                <a:cs typeface="Georgia"/>
                <a:sym typeface="Georgia"/>
              </a:defRPr>
            </a:lvl7pPr>
            <a:lvl8pPr lvl="7">
              <a:spcBef>
                <a:spcPts val="0"/>
              </a:spcBef>
              <a:spcAft>
                <a:spcPts val="0"/>
              </a:spcAft>
              <a:buSzPts val="4800"/>
              <a:buFont typeface="Georgia"/>
              <a:buNone/>
              <a:defRPr sz="4800">
                <a:latin typeface="Georgia"/>
                <a:ea typeface="Georgia"/>
                <a:cs typeface="Georgia"/>
                <a:sym typeface="Georgia"/>
              </a:defRPr>
            </a:lvl8pPr>
            <a:lvl9pPr lvl="8">
              <a:spcBef>
                <a:spcPts val="0"/>
              </a:spcBef>
              <a:spcAft>
                <a:spcPts val="0"/>
              </a:spcAft>
              <a:buSzPts val="4800"/>
              <a:buFont typeface="Georgia"/>
              <a:buNone/>
              <a:defRPr sz="4800">
                <a:latin typeface="Georgia"/>
                <a:ea typeface="Georgia"/>
                <a:cs typeface="Georgia"/>
                <a:sym typeface="Georgia"/>
              </a:defRPr>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Font typeface="Lato"/>
              <a:buNone/>
              <a:defRPr sz="4200">
                <a:latin typeface="Lato"/>
                <a:ea typeface="Lato"/>
                <a:cs typeface="Lato"/>
                <a:sym typeface="Lato"/>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5" name="Google Shape;4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Font typeface="Lato"/>
              <a:buNone/>
              <a:defRPr sz="2100" i="1">
                <a:solidFill>
                  <a:schemeClr val="dk1"/>
                </a:solidFill>
                <a:latin typeface="Lato"/>
                <a:ea typeface="Lato"/>
                <a:cs typeface="Lato"/>
                <a:sym typeface="Lato"/>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6" name="Google Shape;4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Font typeface="Lato"/>
              <a:buChar char="●"/>
              <a:defRPr>
                <a:solidFill>
                  <a:schemeClr val="dk1"/>
                </a:solidFill>
                <a:latin typeface="Lato"/>
                <a:ea typeface="Lato"/>
                <a:cs typeface="Lato"/>
                <a:sym typeface="Lato"/>
              </a:defRPr>
            </a:lvl1pPr>
            <a:lvl2pPr marL="914400" lvl="1" indent="-317500">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Lato"/>
              <a:buNone/>
              <a:defRPr>
                <a:latin typeface="Lato"/>
                <a:ea typeface="Lato"/>
                <a:cs typeface="Lato"/>
                <a:sym typeface="Lato"/>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Georgia"/>
              <a:buNone/>
              <a:defRPr sz="12000">
                <a:latin typeface="Georgia"/>
                <a:ea typeface="Georgia"/>
                <a:cs typeface="Georgia"/>
                <a:sym typeface="Georgia"/>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3" name="Google Shape;5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Font typeface="Lato"/>
              <a:buChar char="●"/>
              <a:defRPr>
                <a:latin typeface="Lato"/>
                <a:ea typeface="Lato"/>
                <a:cs typeface="Lato"/>
                <a:sym typeface="Lato"/>
              </a:defRPr>
            </a:lvl1pPr>
            <a:lvl2pPr marL="914400" lvl="1" indent="-317500" algn="ctr">
              <a:spcBef>
                <a:spcPts val="0"/>
              </a:spcBef>
              <a:spcAft>
                <a:spcPts val="0"/>
              </a:spcAft>
              <a:buSzPts val="1400"/>
              <a:buFont typeface="Lato"/>
              <a:buChar char="○"/>
              <a:defRPr>
                <a:latin typeface="Lato"/>
                <a:ea typeface="Lato"/>
                <a:cs typeface="Lato"/>
                <a:sym typeface="Lato"/>
              </a:defRPr>
            </a:lvl2pPr>
            <a:lvl3pPr marL="1371600" lvl="2" indent="-317500" algn="ctr">
              <a:spcBef>
                <a:spcPts val="0"/>
              </a:spcBef>
              <a:spcAft>
                <a:spcPts val="0"/>
              </a:spcAft>
              <a:buSzPts val="1400"/>
              <a:buFont typeface="Lato"/>
              <a:buChar char="■"/>
              <a:defRPr>
                <a:latin typeface="Lato"/>
                <a:ea typeface="Lato"/>
                <a:cs typeface="Lato"/>
                <a:sym typeface="Lato"/>
              </a:defRPr>
            </a:lvl3pPr>
            <a:lvl4pPr marL="1828800" lvl="3" indent="-317500" algn="ctr">
              <a:spcBef>
                <a:spcPts val="0"/>
              </a:spcBef>
              <a:spcAft>
                <a:spcPts val="0"/>
              </a:spcAft>
              <a:buSzPts val="1400"/>
              <a:buFont typeface="Lato"/>
              <a:buChar char="●"/>
              <a:defRPr>
                <a:latin typeface="Lato"/>
                <a:ea typeface="Lato"/>
                <a:cs typeface="Lato"/>
                <a:sym typeface="Lato"/>
              </a:defRPr>
            </a:lvl4pPr>
            <a:lvl5pPr marL="2286000" lvl="4" indent="-317500" algn="ctr">
              <a:spcBef>
                <a:spcPts val="0"/>
              </a:spcBef>
              <a:spcAft>
                <a:spcPts val="0"/>
              </a:spcAft>
              <a:buSzPts val="1400"/>
              <a:buFont typeface="Lato"/>
              <a:buChar char="○"/>
              <a:defRPr>
                <a:latin typeface="Lato"/>
                <a:ea typeface="Lato"/>
                <a:cs typeface="Lato"/>
                <a:sym typeface="Lato"/>
              </a:defRPr>
            </a:lvl5pPr>
            <a:lvl6pPr marL="2743200" lvl="5" indent="-317500" algn="ctr">
              <a:spcBef>
                <a:spcPts val="0"/>
              </a:spcBef>
              <a:spcAft>
                <a:spcPts val="0"/>
              </a:spcAft>
              <a:buSzPts val="1400"/>
              <a:buFont typeface="Lato"/>
              <a:buChar char="■"/>
              <a:defRPr>
                <a:latin typeface="Lato"/>
                <a:ea typeface="Lato"/>
                <a:cs typeface="Lato"/>
                <a:sym typeface="Lato"/>
              </a:defRPr>
            </a:lvl6pPr>
            <a:lvl7pPr marL="3200400" lvl="6" indent="-317500" algn="ctr">
              <a:spcBef>
                <a:spcPts val="0"/>
              </a:spcBef>
              <a:spcAft>
                <a:spcPts val="0"/>
              </a:spcAft>
              <a:buSzPts val="1400"/>
              <a:buFont typeface="Lato"/>
              <a:buChar char="●"/>
              <a:defRPr>
                <a:latin typeface="Lato"/>
                <a:ea typeface="Lato"/>
                <a:cs typeface="Lato"/>
                <a:sym typeface="Lato"/>
              </a:defRPr>
            </a:lvl7pPr>
            <a:lvl8pPr marL="3657600" lvl="7" indent="-317500" algn="ctr">
              <a:spcBef>
                <a:spcPts val="0"/>
              </a:spcBef>
              <a:spcAft>
                <a:spcPts val="0"/>
              </a:spcAft>
              <a:buSzPts val="1400"/>
              <a:buFont typeface="Lato"/>
              <a:buChar char="○"/>
              <a:defRPr>
                <a:latin typeface="Lato"/>
                <a:ea typeface="Lato"/>
                <a:cs typeface="Lato"/>
                <a:sym typeface="Lato"/>
              </a:defRPr>
            </a:lvl8pPr>
            <a:lvl9pPr marL="4114800" lvl="8" indent="-317500" algn="ctr">
              <a:spcBef>
                <a:spcPts val="0"/>
              </a:spcBef>
              <a:spcAft>
                <a:spcPts val="0"/>
              </a:spcAft>
              <a:buSzPts val="1400"/>
              <a:buFont typeface="Lato"/>
              <a:buChar char="■"/>
              <a:defRPr>
                <a:latin typeface="Lato"/>
                <a:ea typeface="Lato"/>
                <a:cs typeface="Lato"/>
                <a:sym typeface="Lato"/>
              </a:defRPr>
            </a:lvl9pPr>
          </a:lstStyle>
          <a:p>
            <a:endParaRPr/>
          </a:p>
        </p:txBody>
      </p:sp>
      <p:sp>
        <p:nvSpPr>
          <p:cNvPr id="54" name="Google Shape;54;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2883150" y="-136600"/>
            <a:ext cx="5949300" cy="1407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4900"/>
              <a:t> Council of Delegates</a:t>
            </a:r>
            <a:endParaRPr sz="4900" dirty="0"/>
          </a:p>
        </p:txBody>
      </p:sp>
      <p:sp>
        <p:nvSpPr>
          <p:cNvPr id="63" name="Google Shape;63;p13"/>
          <p:cNvSpPr txBox="1">
            <a:spLocks noGrp="1"/>
          </p:cNvSpPr>
          <p:nvPr>
            <p:ph type="subTitle" idx="1"/>
          </p:nvPr>
        </p:nvSpPr>
        <p:spPr>
          <a:xfrm>
            <a:off x="1988825" y="1541250"/>
            <a:ext cx="7048800" cy="1813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Classis Huron</a:t>
            </a:r>
            <a:endParaRPr dirty="0"/>
          </a:p>
          <a:p>
            <a:pPr marL="0" lvl="0" indent="0" algn="ctr" rtl="0">
              <a:spcBef>
                <a:spcPts val="0"/>
              </a:spcBef>
              <a:spcAft>
                <a:spcPts val="0"/>
              </a:spcAft>
              <a:buNone/>
            </a:pPr>
            <a:endParaRPr dirty="0"/>
          </a:p>
          <a:p>
            <a:pPr marL="0" lvl="0" indent="0" algn="ctr" rtl="0">
              <a:spcBef>
                <a:spcPts val="0"/>
              </a:spcBef>
              <a:spcAft>
                <a:spcPts val="0"/>
              </a:spcAft>
              <a:buNone/>
            </a:pPr>
            <a:r>
              <a:rPr lang="en" sz="2000" dirty="0"/>
              <a:t>Spring 2026</a:t>
            </a:r>
            <a:endParaRP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C2E26-1950-5DD3-F531-8C60261108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BBB803-414E-2F37-59CA-8D75F75B9813}"/>
              </a:ext>
            </a:extLst>
          </p:cNvPr>
          <p:cNvSpPr>
            <a:spLocks noGrp="1"/>
          </p:cNvSpPr>
          <p:nvPr>
            <p:ph type="title"/>
          </p:nvPr>
        </p:nvSpPr>
        <p:spPr>
          <a:xfrm>
            <a:off x="1272724" y="329184"/>
            <a:ext cx="7761547" cy="4151376"/>
          </a:xfrm>
        </p:spPr>
        <p:txBody>
          <a:bodyPr>
            <a:normAutofit fontScale="90000"/>
          </a:bodyPr>
          <a:lstStyle/>
          <a:p>
            <a:r>
              <a:rPr lang="en-CA" b="1" dirty="0"/>
              <a:t>Disaffiliating Ministers &amp; Congregations</a:t>
            </a:r>
            <a:br>
              <a:rPr lang="en-CA" dirty="0"/>
            </a:br>
            <a:r>
              <a:rPr lang="en-CA" dirty="0"/>
              <a:t> </a:t>
            </a:r>
            <a:br>
              <a:rPr lang="en-CA" dirty="0"/>
            </a:br>
            <a:r>
              <a:rPr lang="en-CA" dirty="0"/>
              <a:t> </a:t>
            </a:r>
            <a:r>
              <a:rPr lang="en-CA" sz="3100" b="1" dirty="0"/>
              <a:t>1. Ministers </a:t>
            </a:r>
            <a:r>
              <a:rPr lang="en-CA" sz="2200" dirty="0"/>
              <a:t>(cont’d…)</a:t>
            </a:r>
            <a:br>
              <a:rPr lang="en-CA" dirty="0"/>
            </a:br>
            <a:r>
              <a:rPr lang="en-CA" dirty="0"/>
              <a:t>    </a:t>
            </a:r>
            <a:r>
              <a:rPr lang="en-CA" sz="2700" dirty="0"/>
              <a:t>  - 40 chaplains have departed decreasing our impact </a:t>
            </a:r>
            <a:br>
              <a:rPr lang="en-CA" sz="2700" dirty="0"/>
            </a:br>
            <a:r>
              <a:rPr lang="en-CA" sz="2700" dirty="0"/>
              <a:t>          in related ministries – ¼ of all chaplains</a:t>
            </a:r>
            <a:br>
              <a:rPr lang="en-CA" sz="2700" dirty="0"/>
            </a:br>
            <a:r>
              <a:rPr lang="en-CA" sz="2700" dirty="0"/>
              <a:t>       -  55 congregational ministers have been released–</a:t>
            </a:r>
            <a:br>
              <a:rPr lang="en-CA" sz="2700" dirty="0"/>
            </a:br>
            <a:r>
              <a:rPr lang="en-CA" sz="2700" dirty="0"/>
              <a:t>          almost matching the number of disaffiliating </a:t>
            </a:r>
            <a:br>
              <a:rPr lang="en-CA" sz="2700" dirty="0"/>
            </a:br>
            <a:r>
              <a:rPr lang="en-CA" sz="2700" dirty="0"/>
              <a:t>          churches</a:t>
            </a:r>
            <a:br>
              <a:rPr lang="en-CA" sz="2700" dirty="0"/>
            </a:br>
            <a:r>
              <a:rPr lang="en-CA" sz="2700" dirty="0"/>
              <a:t> </a:t>
            </a:r>
            <a:br>
              <a:rPr lang="en-CA" sz="2700" dirty="0"/>
            </a:br>
            <a:endParaRPr lang="en-CA" sz="2700" b="1" dirty="0"/>
          </a:p>
        </p:txBody>
      </p:sp>
    </p:spTree>
    <p:extLst>
      <p:ext uri="{BB962C8B-B14F-4D97-AF65-F5344CB8AC3E}">
        <p14:creationId xmlns:p14="http://schemas.microsoft.com/office/powerpoint/2010/main" val="3284430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11162-D3FD-7459-D652-AD0FE506B4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1D01B3-069A-A4CD-7E7F-675AE32A480A}"/>
              </a:ext>
            </a:extLst>
          </p:cNvPr>
          <p:cNvSpPr>
            <a:spLocks noGrp="1"/>
          </p:cNvSpPr>
          <p:nvPr>
            <p:ph type="title"/>
          </p:nvPr>
        </p:nvSpPr>
        <p:spPr>
          <a:xfrm>
            <a:off x="1272724" y="4971011"/>
            <a:ext cx="7705021" cy="83127"/>
          </a:xfrm>
        </p:spPr>
        <p:txBody>
          <a:bodyPr>
            <a:normAutofit fontScale="90000"/>
          </a:bodyPr>
          <a:lstStyle/>
          <a:p>
            <a:br>
              <a:rPr lang="en-CA" b="1" dirty="0"/>
            </a:br>
            <a:r>
              <a:rPr lang="en-CA" b="1" dirty="0"/>
              <a:t>Disaffiliating Ministers &amp; Congregations</a:t>
            </a:r>
            <a:br>
              <a:rPr lang="en-CA" dirty="0"/>
            </a:br>
            <a:r>
              <a:rPr lang="en-CA" dirty="0"/>
              <a:t> </a:t>
            </a:r>
            <a:r>
              <a:rPr lang="en-CA" sz="2700" dirty="0"/>
              <a:t>  </a:t>
            </a:r>
            <a:r>
              <a:rPr lang="en-CA" sz="2700" b="1" dirty="0"/>
              <a:t>2. Disaffiliating Churches</a:t>
            </a:r>
            <a:br>
              <a:rPr lang="en-CA" sz="2700" b="1" dirty="0"/>
            </a:br>
            <a:r>
              <a:rPr lang="en-CA" sz="2700" b="1" dirty="0"/>
              <a:t>        </a:t>
            </a:r>
            <a:r>
              <a:rPr lang="en-CA" sz="2400" dirty="0"/>
              <a:t>- 59 churches across NA…  42 in the US and 17 (of </a:t>
            </a:r>
            <a:br>
              <a:rPr lang="en-CA" sz="2400" dirty="0"/>
            </a:br>
            <a:r>
              <a:rPr lang="en-CA" sz="2400" dirty="0"/>
              <a:t>           230) in Canada … 7 % of CRC churches and 10,000 </a:t>
            </a:r>
            <a:br>
              <a:rPr lang="en-CA" sz="2400" dirty="0"/>
            </a:br>
            <a:r>
              <a:rPr lang="en-CA" sz="2400" dirty="0"/>
              <a:t>           members</a:t>
            </a:r>
            <a:br>
              <a:rPr lang="en-CA" sz="2400" dirty="0"/>
            </a:br>
            <a:r>
              <a:rPr lang="en-CA" sz="2400" dirty="0"/>
              <a:t>        - ‘without reservation’ is the largest challenge </a:t>
            </a:r>
            <a:br>
              <a:rPr lang="en-CA" sz="2400" dirty="0"/>
            </a:br>
            <a:r>
              <a:rPr lang="en-CA" sz="2400" dirty="0"/>
              <a:t>        - compared to the Reformed Churches which lost </a:t>
            </a:r>
            <a:br>
              <a:rPr lang="en-CA" sz="2400" dirty="0"/>
            </a:br>
            <a:r>
              <a:rPr lang="en-CA" sz="2400" dirty="0"/>
              <a:t>           a ¼ of their churches and half of their confessing    </a:t>
            </a:r>
            <a:br>
              <a:rPr lang="en-CA" sz="2400" dirty="0"/>
            </a:br>
            <a:r>
              <a:rPr lang="en-CA" sz="2400" dirty="0"/>
              <a:t>           members</a:t>
            </a:r>
            <a:br>
              <a:rPr lang="en-CA" sz="2400" dirty="0"/>
            </a:br>
            <a:r>
              <a:rPr lang="en-CA" sz="2400" dirty="0"/>
              <a:t>        - theological differences in the 1990s led to the </a:t>
            </a:r>
            <a:br>
              <a:rPr lang="en-CA" sz="2400" dirty="0"/>
            </a:br>
            <a:r>
              <a:rPr lang="en-CA" sz="2400" dirty="0"/>
              <a:t>           release of 60 pastors and disaffiliation of 40 </a:t>
            </a:r>
            <a:br>
              <a:rPr lang="en-CA" sz="2400" dirty="0"/>
            </a:br>
            <a:r>
              <a:rPr lang="en-CA" sz="2400" dirty="0"/>
              <a:t>           churches       </a:t>
            </a:r>
            <a:br>
              <a:rPr lang="en-CA" sz="2400" dirty="0"/>
            </a:br>
            <a:r>
              <a:rPr lang="en-CA" sz="2400" dirty="0"/>
              <a:t>        -  we call upon everyone to be intentional </a:t>
            </a:r>
            <a:r>
              <a:rPr lang="en-CA" sz="2700" dirty="0"/>
              <a:t>in prayer </a:t>
            </a:r>
            <a:br>
              <a:rPr lang="en-CA" sz="2700" dirty="0"/>
            </a:br>
            <a:r>
              <a:rPr lang="en-CA" sz="2700" dirty="0"/>
              <a:t>          for reconciled relationships</a:t>
            </a:r>
            <a:br>
              <a:rPr lang="en-CA" sz="2700" dirty="0"/>
            </a:br>
            <a:r>
              <a:rPr lang="en-CA" sz="2700" dirty="0"/>
              <a:t>        </a:t>
            </a:r>
            <a:br>
              <a:rPr lang="en-CA" sz="2700" dirty="0"/>
            </a:br>
            <a:br>
              <a:rPr lang="en-CA" sz="2700" dirty="0"/>
            </a:br>
            <a:br>
              <a:rPr lang="en-CA" sz="2700" dirty="0"/>
            </a:br>
            <a:br>
              <a:rPr lang="en-CA" sz="2700" dirty="0"/>
            </a:br>
            <a:br>
              <a:rPr lang="en-CA" sz="2700" dirty="0"/>
            </a:br>
            <a:br>
              <a:rPr lang="en-CA" sz="2700" dirty="0"/>
            </a:br>
            <a:br>
              <a:rPr lang="en-CA" sz="2700" dirty="0"/>
            </a:br>
            <a:br>
              <a:rPr lang="en-CA" sz="2700" dirty="0"/>
            </a:br>
            <a:br>
              <a:rPr lang="en-CA" sz="2700" dirty="0"/>
            </a:br>
            <a:br>
              <a:rPr lang="en-CA" sz="2700" dirty="0"/>
            </a:br>
            <a:br>
              <a:rPr lang="en-CA" sz="2700" dirty="0"/>
            </a:br>
            <a:br>
              <a:rPr lang="en-CA" sz="2700" dirty="0"/>
            </a:br>
            <a:br>
              <a:rPr lang="en-CA" sz="2700" dirty="0"/>
            </a:br>
            <a:br>
              <a:rPr lang="en-CA" sz="2700" dirty="0"/>
            </a:br>
            <a:r>
              <a:rPr lang="en-CA" sz="2700" dirty="0"/>
              <a:t>us</a:t>
            </a:r>
            <a:r>
              <a:rPr lang="en-CA" sz="2700" b="1" dirty="0"/>
              <a:t>	</a:t>
            </a:r>
          </a:p>
        </p:txBody>
      </p:sp>
    </p:spTree>
    <p:extLst>
      <p:ext uri="{BB962C8B-B14F-4D97-AF65-F5344CB8AC3E}">
        <p14:creationId xmlns:p14="http://schemas.microsoft.com/office/powerpoint/2010/main" val="1105126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2E145-C97C-B8EB-5406-1EB5EBEDA947}"/>
              </a:ext>
            </a:extLst>
          </p:cNvPr>
          <p:cNvSpPr>
            <a:spLocks noGrp="1"/>
          </p:cNvSpPr>
          <p:nvPr>
            <p:ph type="title"/>
          </p:nvPr>
        </p:nvSpPr>
        <p:spPr>
          <a:xfrm>
            <a:off x="1466411" y="282633"/>
            <a:ext cx="7263600" cy="4655127"/>
          </a:xfrm>
        </p:spPr>
        <p:txBody>
          <a:bodyPr>
            <a:normAutofit fontScale="90000"/>
          </a:bodyPr>
          <a:lstStyle/>
          <a:p>
            <a:br>
              <a:rPr lang="en-CA" b="1" dirty="0"/>
            </a:br>
            <a:r>
              <a:rPr lang="en-CA" b="1" dirty="0"/>
              <a:t>Retirements and Hires</a:t>
            </a:r>
            <a:br>
              <a:rPr lang="en-CA" b="1" dirty="0"/>
            </a:br>
            <a:br>
              <a:rPr lang="en-CA" b="1" dirty="0"/>
            </a:br>
            <a:r>
              <a:rPr lang="en-CA" sz="2400" b="1" dirty="0"/>
              <a:t>Thrive</a:t>
            </a:r>
            <a:r>
              <a:rPr lang="en-CA" sz="2400" dirty="0"/>
              <a:t> – Director Leslie Van Milligan retiring and replaced by Lee Carter</a:t>
            </a:r>
            <a:br>
              <a:rPr lang="en-CA" sz="2400" dirty="0"/>
            </a:br>
            <a:br>
              <a:rPr lang="en-CA" sz="2400" dirty="0"/>
            </a:br>
            <a:r>
              <a:rPr lang="en-CA" sz="2400" b="1" dirty="0"/>
              <a:t>Reframe Ministries </a:t>
            </a:r>
            <a:r>
              <a:rPr lang="en-CA" sz="2400" dirty="0"/>
              <a:t>– Director Kurt Selles retiring and replaced by Rev. Darrel Delaney</a:t>
            </a:r>
            <a:br>
              <a:rPr lang="en-CA" sz="2400" dirty="0"/>
            </a:br>
            <a:br>
              <a:rPr lang="en-CA" sz="2400" dirty="0"/>
            </a:br>
            <a:r>
              <a:rPr lang="en-CA" sz="2400" b="1" dirty="0"/>
              <a:t>The Banner  </a:t>
            </a:r>
            <a:r>
              <a:rPr lang="en-CA" sz="2400" dirty="0"/>
              <a:t>- Editor: Rev. Lora Copley</a:t>
            </a:r>
            <a:br>
              <a:rPr lang="en-CA" sz="2400" dirty="0"/>
            </a:br>
            <a:br>
              <a:rPr lang="en-CA" sz="2400" dirty="0"/>
            </a:br>
            <a:r>
              <a:rPr lang="en-CA" sz="2400" b="1" dirty="0"/>
              <a:t>Calvin Seminary </a:t>
            </a:r>
            <a:r>
              <a:rPr lang="en-CA" sz="2400" dirty="0"/>
              <a:t>– Jul </a:t>
            </a:r>
            <a:r>
              <a:rPr lang="en-CA" sz="2400" dirty="0" err="1"/>
              <a:t>Medeblik</a:t>
            </a:r>
            <a:r>
              <a:rPr lang="en-CA" sz="2400" dirty="0"/>
              <a:t> – Retiring</a:t>
            </a:r>
            <a:br>
              <a:rPr lang="en-CA" sz="2400" dirty="0"/>
            </a:br>
            <a:br>
              <a:rPr lang="en-CA" sz="2400" dirty="0"/>
            </a:br>
            <a:r>
              <a:rPr lang="en-CA" sz="2400" b="1" dirty="0"/>
              <a:t>Director of Communications and Marketing </a:t>
            </a:r>
            <a:r>
              <a:rPr lang="en-CA" sz="2400" dirty="0"/>
              <a:t>– Kristen Vandenburg taken a new job</a:t>
            </a:r>
            <a:br>
              <a:rPr lang="en-CA" sz="2400" dirty="0"/>
            </a:br>
            <a:br>
              <a:rPr lang="en-CA" sz="2700" dirty="0"/>
            </a:br>
            <a:endParaRPr lang="en-CA" sz="2700" dirty="0"/>
          </a:p>
        </p:txBody>
      </p:sp>
    </p:spTree>
    <p:extLst>
      <p:ext uri="{BB962C8B-B14F-4D97-AF65-F5344CB8AC3E}">
        <p14:creationId xmlns:p14="http://schemas.microsoft.com/office/powerpoint/2010/main" val="337848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665922"/>
            <a:ext cx="8520600" cy="4765614"/>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200" dirty="0"/>
              <a:t>Resonate - Mission</a:t>
            </a:r>
            <a:endParaRPr sz="3200" dirty="0"/>
          </a:p>
        </p:txBody>
      </p:sp>
      <p:sp>
        <p:nvSpPr>
          <p:cNvPr id="108" name="Google Shape;108;p20"/>
          <p:cNvSpPr txBox="1">
            <a:spLocks noGrp="1"/>
          </p:cNvSpPr>
          <p:nvPr>
            <p:ph type="body" idx="1"/>
          </p:nvPr>
        </p:nvSpPr>
        <p:spPr>
          <a:xfrm>
            <a:off x="311700" y="1298448"/>
            <a:ext cx="8667708" cy="7086600"/>
          </a:xfrm>
          <a:prstGeom prst="rect">
            <a:avLst/>
          </a:prstGeom>
        </p:spPr>
        <p:txBody>
          <a:bodyPr spcFirstLastPara="1" wrap="square" lIns="91425" tIns="91425" rIns="91425" bIns="91425" anchor="t" anchorCtr="0">
            <a:noAutofit/>
          </a:bodyPr>
          <a:lstStyle/>
          <a:p>
            <a:pPr marL="285750" indent="-285750">
              <a:spcAft>
                <a:spcPts val="1200"/>
              </a:spcAft>
            </a:pPr>
            <a:r>
              <a:rPr lang="en-US" sz="2400" dirty="0"/>
              <a:t>A 10-year </a:t>
            </a:r>
            <a:r>
              <a:rPr lang="en-US" sz="2400" b="1" dirty="0"/>
              <a:t>church planting plan </a:t>
            </a:r>
            <a:r>
              <a:rPr lang="en-US" sz="2400" dirty="0"/>
              <a:t>will be presented to Synod 2026</a:t>
            </a:r>
          </a:p>
          <a:p>
            <a:pPr marL="285750" indent="-285750">
              <a:spcAft>
                <a:spcPts val="1200"/>
              </a:spcAft>
            </a:pPr>
            <a:r>
              <a:rPr lang="en-US" sz="2400" dirty="0"/>
              <a:t>Ask includes stable funding, strengthening classis involvement, activating existing resources and fostering broader participation </a:t>
            </a:r>
          </a:p>
          <a:p>
            <a:pPr marL="285750" indent="-285750">
              <a:spcAft>
                <a:spcPts val="1200"/>
              </a:spcAft>
            </a:pPr>
            <a:r>
              <a:rPr lang="en-US" sz="2400" dirty="0">
                <a:latin typeface="Lato"/>
                <a:ea typeface="Lato"/>
                <a:cs typeface="Lato"/>
                <a:sym typeface="Lato"/>
              </a:rPr>
              <a:t>Currently Classis and Resonate support 59 church plants but t</a:t>
            </a:r>
            <a:r>
              <a:rPr lang="en-US" sz="2400" dirty="0"/>
              <a:t>he work of church planting remains uneven across the denomination</a:t>
            </a:r>
          </a:p>
          <a:p>
            <a:pPr marL="285750" indent="-285750">
              <a:spcAft>
                <a:spcPts val="1200"/>
              </a:spcAft>
            </a:pPr>
            <a:endParaRPr lang="en-US" sz="2400" dirty="0"/>
          </a:p>
          <a:p>
            <a:pPr marL="285750" indent="-285750">
              <a:spcAft>
                <a:spcPts val="1200"/>
              </a:spcAft>
            </a:pPr>
            <a:r>
              <a:rPr lang="en-US" sz="2400" dirty="0"/>
              <a:t>Ownership of church planting persists. Planting is fundamentally the work of local congregations/classes, while Resonate serves as a partner providing support. </a:t>
            </a:r>
          </a:p>
          <a:p>
            <a:pPr marL="285750" indent="-285750">
              <a:spcAft>
                <a:spcPts val="1200"/>
              </a:spcAft>
            </a:pPr>
            <a:r>
              <a:rPr lang="en-US" sz="2400" dirty="0"/>
              <a:t>Financial constraints continue to shape CRCNA’s capacity for church planting</a:t>
            </a:r>
          </a:p>
          <a:p>
            <a:pPr marL="285750" indent="-285750">
              <a:spcAft>
                <a:spcPts val="1200"/>
              </a:spcAft>
            </a:pPr>
            <a:r>
              <a:rPr lang="en-US" sz="2400" dirty="0"/>
              <a:t>Church planting is not only about starting new congregations; it’s a sign of spiritual renewal </a:t>
            </a:r>
          </a:p>
          <a:p>
            <a:pPr marL="285750" indent="-285750">
              <a:spcAft>
                <a:spcPts val="1200"/>
              </a:spcAft>
            </a:pPr>
            <a:endParaRPr lang="en-US" sz="1600" dirty="0"/>
          </a:p>
          <a:p>
            <a:pPr marL="285750" indent="-285750">
              <a:spcAft>
                <a:spcPts val="1200"/>
              </a:spcAft>
            </a:pPr>
            <a:endParaRPr lang="en-US" sz="1600" dirty="0">
              <a:latin typeface="Lato"/>
              <a:ea typeface="Lato"/>
              <a:cs typeface="Lato"/>
              <a:sym typeface="Lato"/>
            </a:endParaRPr>
          </a:p>
          <a:p>
            <a:pPr marL="285750" indent="-285750">
              <a:spcAft>
                <a:spcPts val="1200"/>
              </a:spcAft>
            </a:pPr>
            <a:endParaRPr lang="en-US" sz="1600" dirty="0">
              <a:latin typeface="Lato"/>
              <a:ea typeface="Lato"/>
              <a:cs typeface="Lato"/>
              <a:sym typeface="Lato"/>
            </a:endParaRPr>
          </a:p>
          <a:p>
            <a:pPr marL="285750" indent="-285750">
              <a:spcAft>
                <a:spcPts val="1200"/>
              </a:spcAft>
            </a:pPr>
            <a:endParaRPr lang="en-US" sz="1600" dirty="0"/>
          </a:p>
          <a:p>
            <a:pPr marL="742950" lvl="1" indent="-285750">
              <a:spcAft>
                <a:spcPts val="1200"/>
              </a:spcAft>
            </a:pPr>
            <a:r>
              <a:rPr lang="en-US" sz="1600"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6">
          <a:extLst>
            <a:ext uri="{FF2B5EF4-FFF2-40B4-BE49-F238E27FC236}">
              <a16:creationId xmlns:a16="http://schemas.microsoft.com/office/drawing/2014/main" id="{82FA3149-8B78-74A5-53AF-9A4CF63432C1}"/>
            </a:ext>
          </a:extLst>
        </p:cNvPr>
        <p:cNvGrpSpPr/>
        <p:nvPr/>
      </p:nvGrpSpPr>
      <p:grpSpPr>
        <a:xfrm>
          <a:off x="0" y="0"/>
          <a:ext cx="0" cy="0"/>
          <a:chOff x="0" y="0"/>
          <a:chExt cx="0" cy="0"/>
        </a:xfrm>
      </p:grpSpPr>
      <p:sp>
        <p:nvSpPr>
          <p:cNvPr id="107" name="Google Shape;107;p20">
            <a:extLst>
              <a:ext uri="{FF2B5EF4-FFF2-40B4-BE49-F238E27FC236}">
                <a16:creationId xmlns:a16="http://schemas.microsoft.com/office/drawing/2014/main" id="{356EF188-5CBA-2770-F513-F462A0466460}"/>
              </a:ext>
            </a:extLst>
          </p:cNvPr>
          <p:cNvSpPr txBox="1">
            <a:spLocks noGrp="1"/>
          </p:cNvSpPr>
          <p:nvPr>
            <p:ph type="title"/>
          </p:nvPr>
        </p:nvSpPr>
        <p:spPr>
          <a:xfrm>
            <a:off x="311700" y="665922"/>
            <a:ext cx="8520600" cy="4765614"/>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200" dirty="0"/>
              <a:t>Resonate - Mission</a:t>
            </a:r>
            <a:endParaRPr sz="3200" dirty="0"/>
          </a:p>
        </p:txBody>
      </p:sp>
      <p:sp>
        <p:nvSpPr>
          <p:cNvPr id="108" name="Google Shape;108;p20">
            <a:extLst>
              <a:ext uri="{FF2B5EF4-FFF2-40B4-BE49-F238E27FC236}">
                <a16:creationId xmlns:a16="http://schemas.microsoft.com/office/drawing/2014/main" id="{13F89625-1FDE-7699-D8EE-BC975CC4C04D}"/>
              </a:ext>
            </a:extLst>
          </p:cNvPr>
          <p:cNvSpPr txBox="1">
            <a:spLocks noGrp="1"/>
          </p:cNvSpPr>
          <p:nvPr>
            <p:ph type="body" idx="1"/>
          </p:nvPr>
        </p:nvSpPr>
        <p:spPr>
          <a:xfrm>
            <a:off x="311700" y="1298448"/>
            <a:ext cx="8667708" cy="3557016"/>
          </a:xfrm>
          <a:prstGeom prst="rect">
            <a:avLst/>
          </a:prstGeom>
        </p:spPr>
        <p:txBody>
          <a:bodyPr spcFirstLastPara="1" wrap="square" lIns="91425" tIns="91425" rIns="91425" bIns="91425" anchor="t" anchorCtr="0">
            <a:noAutofit/>
          </a:bodyPr>
          <a:lstStyle/>
          <a:p>
            <a:pPr marL="285750" indent="-285750">
              <a:spcAft>
                <a:spcPts val="1200"/>
              </a:spcAft>
            </a:pPr>
            <a:r>
              <a:rPr lang="en-US" sz="2400" dirty="0"/>
              <a:t>Ownership of church planting persists. Planting is fundamentally the work of local congregations/classes, while Resonate serves as a partner providing support. </a:t>
            </a:r>
          </a:p>
          <a:p>
            <a:pPr marL="285750" indent="-285750">
              <a:spcAft>
                <a:spcPts val="1200"/>
              </a:spcAft>
            </a:pPr>
            <a:r>
              <a:rPr lang="en-US" sz="2400" dirty="0"/>
              <a:t>Financial constraints continue to shape CRCNA’s capacity for church planting</a:t>
            </a:r>
          </a:p>
          <a:p>
            <a:pPr marL="285750" indent="-285750">
              <a:spcAft>
                <a:spcPts val="1200"/>
              </a:spcAft>
            </a:pPr>
            <a:r>
              <a:rPr lang="en-US" sz="2400" dirty="0"/>
              <a:t>Divided into two five-year strategy plans with a vision to plant 150 new communities across North America by 2031</a:t>
            </a:r>
          </a:p>
          <a:p>
            <a:pPr marL="285750" indent="-285750">
              <a:spcAft>
                <a:spcPts val="1200"/>
              </a:spcAft>
            </a:pPr>
            <a:endParaRPr lang="en-US" sz="2400" dirty="0"/>
          </a:p>
          <a:p>
            <a:pPr fontAlgn="base"/>
            <a:r>
              <a:rPr lang="en-US" dirty="0"/>
              <a:t>across North America by 2031 </a:t>
            </a:r>
          </a:p>
          <a:p>
            <a:pPr fontAlgn="base"/>
            <a:r>
              <a:rPr lang="en-US" dirty="0"/>
              <a:t>- </a:t>
            </a:r>
            <a:r>
              <a:rPr lang="en-US" i="1" dirty="0"/>
              <a:t>If every classis in the CRCNA has a sustainable church multiplication pathway in place that helps local churches make disciples, develop leaders, equip planters, and plant new churches, then 150 new worshipping communities will be established across the US and Canada by 2031</a:t>
            </a:r>
            <a:endParaRPr lang="en-US" dirty="0"/>
          </a:p>
          <a:p>
            <a:pPr fontAlgn="base"/>
            <a:br>
              <a:rPr lang="en-US" sz="2400" dirty="0"/>
            </a:br>
            <a:endParaRPr lang="en-US" dirty="0"/>
          </a:p>
          <a:p>
            <a:pPr fontAlgn="base"/>
            <a:r>
              <a:rPr lang="en-US" dirty="0"/>
              <a:t>To support the vision, there are 5 strategic priorities identified: </a:t>
            </a:r>
          </a:p>
          <a:p>
            <a:pPr fontAlgn="base"/>
            <a:r>
              <a:rPr lang="en-US" dirty="0"/>
              <a:t>Discipleship Multiplication</a:t>
            </a:r>
          </a:p>
          <a:p>
            <a:pPr fontAlgn="base"/>
            <a:r>
              <a:rPr lang="en-US" dirty="0"/>
              <a:t>Leadership Development</a:t>
            </a:r>
          </a:p>
          <a:p>
            <a:pPr fontAlgn="base"/>
            <a:r>
              <a:rPr lang="en-US" dirty="0"/>
              <a:t>Church Planting Pathways</a:t>
            </a:r>
          </a:p>
          <a:p>
            <a:pPr fontAlgn="base"/>
            <a:r>
              <a:rPr lang="en-US" dirty="0"/>
              <a:t>Legacy Pathway</a:t>
            </a:r>
          </a:p>
          <a:p>
            <a:pPr fontAlgn="base"/>
            <a:r>
              <a:rPr lang="en-US" dirty="0"/>
              <a:t>Funding and Capacity Development</a:t>
            </a:r>
          </a:p>
          <a:p>
            <a:br>
              <a:rPr lang="en-US" sz="2400" dirty="0"/>
            </a:br>
            <a:endParaRPr lang="en-US" sz="2400" dirty="0"/>
          </a:p>
          <a:p>
            <a:pPr marL="285750" indent="-285750">
              <a:spcAft>
                <a:spcPts val="1200"/>
              </a:spcAft>
            </a:pPr>
            <a:r>
              <a:rPr lang="en-US" sz="2400" dirty="0"/>
              <a:t>Church planting is not only about starting new congregations; it’s a sign of spiritual renewal </a:t>
            </a:r>
          </a:p>
          <a:p>
            <a:pPr marL="285750" indent="-285750">
              <a:spcAft>
                <a:spcPts val="1200"/>
              </a:spcAft>
            </a:pPr>
            <a:endParaRPr lang="en-US" sz="1600" dirty="0"/>
          </a:p>
          <a:p>
            <a:pPr marL="285750" indent="-285750">
              <a:spcAft>
                <a:spcPts val="1200"/>
              </a:spcAft>
            </a:pPr>
            <a:endParaRPr lang="en-US" sz="1600" dirty="0">
              <a:latin typeface="Lato"/>
              <a:ea typeface="Lato"/>
              <a:cs typeface="Lato"/>
              <a:sym typeface="Lato"/>
            </a:endParaRPr>
          </a:p>
          <a:p>
            <a:pPr marL="285750" indent="-285750">
              <a:spcAft>
                <a:spcPts val="1200"/>
              </a:spcAft>
            </a:pPr>
            <a:endParaRPr lang="en-US" sz="1600" dirty="0">
              <a:latin typeface="Lato"/>
              <a:ea typeface="Lato"/>
              <a:cs typeface="Lato"/>
              <a:sym typeface="Lato"/>
            </a:endParaRPr>
          </a:p>
          <a:p>
            <a:pPr marL="285750" indent="-285750">
              <a:spcAft>
                <a:spcPts val="1200"/>
              </a:spcAft>
            </a:pPr>
            <a:endParaRPr lang="en-US" sz="1600" dirty="0"/>
          </a:p>
          <a:p>
            <a:pPr marL="742950" lvl="1" indent="-285750">
              <a:spcAft>
                <a:spcPts val="1200"/>
              </a:spcAft>
            </a:pPr>
            <a:r>
              <a:rPr lang="en-US" sz="1600" dirty="0"/>
              <a:t>.</a:t>
            </a:r>
          </a:p>
        </p:txBody>
      </p:sp>
    </p:spTree>
    <p:extLst>
      <p:ext uri="{BB962C8B-B14F-4D97-AF65-F5344CB8AC3E}">
        <p14:creationId xmlns:p14="http://schemas.microsoft.com/office/powerpoint/2010/main" val="2292055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6">
          <a:extLst>
            <a:ext uri="{FF2B5EF4-FFF2-40B4-BE49-F238E27FC236}">
              <a16:creationId xmlns:a16="http://schemas.microsoft.com/office/drawing/2014/main" id="{A6E55251-A5FD-8806-09B1-25950D1AB329}"/>
            </a:ext>
          </a:extLst>
        </p:cNvPr>
        <p:cNvGrpSpPr/>
        <p:nvPr/>
      </p:nvGrpSpPr>
      <p:grpSpPr>
        <a:xfrm>
          <a:off x="0" y="0"/>
          <a:ext cx="0" cy="0"/>
          <a:chOff x="0" y="0"/>
          <a:chExt cx="0" cy="0"/>
        </a:xfrm>
      </p:grpSpPr>
      <p:sp>
        <p:nvSpPr>
          <p:cNvPr id="107" name="Google Shape;107;p20">
            <a:extLst>
              <a:ext uri="{FF2B5EF4-FFF2-40B4-BE49-F238E27FC236}">
                <a16:creationId xmlns:a16="http://schemas.microsoft.com/office/drawing/2014/main" id="{84658928-6832-5A7F-97D2-63D3A94C7240}"/>
              </a:ext>
            </a:extLst>
          </p:cNvPr>
          <p:cNvSpPr txBox="1">
            <a:spLocks noGrp="1"/>
          </p:cNvSpPr>
          <p:nvPr>
            <p:ph type="title"/>
          </p:nvPr>
        </p:nvSpPr>
        <p:spPr>
          <a:xfrm>
            <a:off x="311700" y="756458"/>
            <a:ext cx="8520600" cy="4675078"/>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200" dirty="0"/>
              <a:t>Resonate - Mission</a:t>
            </a:r>
            <a:endParaRPr sz="3200" dirty="0"/>
          </a:p>
        </p:txBody>
      </p:sp>
      <p:sp>
        <p:nvSpPr>
          <p:cNvPr id="108" name="Google Shape;108;p20">
            <a:extLst>
              <a:ext uri="{FF2B5EF4-FFF2-40B4-BE49-F238E27FC236}">
                <a16:creationId xmlns:a16="http://schemas.microsoft.com/office/drawing/2014/main" id="{52A51863-0112-54CD-1A15-B762F8CF5485}"/>
              </a:ext>
            </a:extLst>
          </p:cNvPr>
          <p:cNvSpPr txBox="1">
            <a:spLocks noGrp="1"/>
          </p:cNvSpPr>
          <p:nvPr>
            <p:ph type="body" idx="1"/>
          </p:nvPr>
        </p:nvSpPr>
        <p:spPr>
          <a:xfrm>
            <a:off x="311700" y="1379913"/>
            <a:ext cx="8667708" cy="5697543"/>
          </a:xfrm>
          <a:prstGeom prst="rect">
            <a:avLst/>
          </a:prstGeom>
        </p:spPr>
        <p:txBody>
          <a:bodyPr spcFirstLastPara="1" wrap="square" lIns="91425" tIns="91425" rIns="91425" bIns="91425" anchor="t" anchorCtr="0">
            <a:noAutofit/>
          </a:bodyPr>
          <a:lstStyle/>
          <a:p>
            <a:pPr fontAlgn="base"/>
            <a:r>
              <a:rPr lang="en-US" sz="2400" dirty="0"/>
              <a:t>Every classis in the CRCNA will require: </a:t>
            </a:r>
          </a:p>
          <a:p>
            <a:pPr lvl="1" fontAlgn="base"/>
            <a:r>
              <a:rPr lang="en-US" sz="2400" dirty="0"/>
              <a:t>a sustainable church multiplication pathway in place that helps local churches make disciples</a:t>
            </a:r>
          </a:p>
          <a:p>
            <a:pPr lvl="1" fontAlgn="base"/>
            <a:r>
              <a:rPr lang="en-US" sz="2400" dirty="0"/>
              <a:t>resources to develop leaders </a:t>
            </a:r>
          </a:p>
          <a:p>
            <a:pPr lvl="1" fontAlgn="base"/>
            <a:r>
              <a:rPr lang="en-US" sz="2400" dirty="0"/>
              <a:t>resources to equip planters</a:t>
            </a:r>
          </a:p>
          <a:p>
            <a:pPr lvl="1" fontAlgn="base"/>
            <a:r>
              <a:rPr lang="en-US" sz="2400" dirty="0"/>
              <a:t>funding capacity</a:t>
            </a:r>
          </a:p>
          <a:p>
            <a:pPr lvl="1" fontAlgn="base"/>
            <a:endParaRPr lang="en-US" dirty="0"/>
          </a:p>
          <a:p>
            <a:pPr marL="285750" indent="-285750">
              <a:spcAft>
                <a:spcPts val="1200"/>
              </a:spcAft>
            </a:pPr>
            <a:r>
              <a:rPr lang="en-US" sz="2400" dirty="0"/>
              <a:t>Church planting is not only about starting new congregations…it’s a sign of spiritual renewal </a:t>
            </a:r>
          </a:p>
          <a:p>
            <a:pPr marL="285750" indent="-285750">
              <a:spcAft>
                <a:spcPts val="1200"/>
              </a:spcAft>
            </a:pPr>
            <a:endParaRPr lang="en-US" sz="1600" dirty="0"/>
          </a:p>
          <a:p>
            <a:pPr marL="285750" indent="-285750">
              <a:spcAft>
                <a:spcPts val="1200"/>
              </a:spcAft>
            </a:pPr>
            <a:endParaRPr lang="en-US" sz="1600" dirty="0">
              <a:latin typeface="Lato"/>
              <a:ea typeface="Lato"/>
              <a:cs typeface="Lato"/>
              <a:sym typeface="Lato"/>
            </a:endParaRPr>
          </a:p>
          <a:p>
            <a:pPr marL="285750" indent="-285750">
              <a:spcAft>
                <a:spcPts val="1200"/>
              </a:spcAft>
            </a:pPr>
            <a:endParaRPr lang="en-US" sz="1600" dirty="0">
              <a:latin typeface="Lato"/>
              <a:ea typeface="Lato"/>
              <a:cs typeface="Lato"/>
              <a:sym typeface="Lato"/>
            </a:endParaRPr>
          </a:p>
          <a:p>
            <a:pPr marL="285750" indent="-285750">
              <a:spcAft>
                <a:spcPts val="1200"/>
              </a:spcAft>
            </a:pPr>
            <a:endParaRPr lang="en-US" sz="1600" dirty="0"/>
          </a:p>
          <a:p>
            <a:pPr marL="742950" lvl="1" indent="-285750">
              <a:spcAft>
                <a:spcPts val="1200"/>
              </a:spcAft>
            </a:pPr>
            <a:r>
              <a:rPr lang="en-US" sz="1600" dirty="0"/>
              <a:t>.</a:t>
            </a:r>
            <a:br>
              <a:rPr lang="en-US" sz="2400" dirty="0"/>
            </a:br>
            <a:endParaRPr lang="en-US" dirty="0"/>
          </a:p>
          <a:p>
            <a:br>
              <a:rPr lang="en-US" sz="2400" dirty="0"/>
            </a:br>
            <a:endParaRPr lang="en-US" sz="2400" dirty="0"/>
          </a:p>
          <a:p>
            <a:pPr marL="285750" indent="-285750">
              <a:spcAft>
                <a:spcPts val="1200"/>
              </a:spcAft>
            </a:pPr>
            <a:r>
              <a:rPr lang="en-US" sz="2400" dirty="0"/>
              <a:t>Church planting is not only about starting new congregations; it’s a sign of spiritual renewal </a:t>
            </a:r>
          </a:p>
          <a:p>
            <a:pPr marL="285750" indent="-285750">
              <a:spcAft>
                <a:spcPts val="1200"/>
              </a:spcAft>
            </a:pPr>
            <a:endParaRPr lang="en-US" sz="1600" dirty="0"/>
          </a:p>
          <a:p>
            <a:pPr marL="285750" indent="-285750">
              <a:spcAft>
                <a:spcPts val="1200"/>
              </a:spcAft>
            </a:pPr>
            <a:endParaRPr lang="en-US" sz="1600" dirty="0">
              <a:latin typeface="Lato"/>
              <a:ea typeface="Lato"/>
              <a:cs typeface="Lato"/>
              <a:sym typeface="Lato"/>
            </a:endParaRPr>
          </a:p>
          <a:p>
            <a:pPr marL="285750" indent="-285750">
              <a:spcAft>
                <a:spcPts val="1200"/>
              </a:spcAft>
            </a:pPr>
            <a:endParaRPr lang="en-US" sz="1600" dirty="0">
              <a:latin typeface="Lato"/>
              <a:ea typeface="Lato"/>
              <a:cs typeface="Lato"/>
              <a:sym typeface="Lato"/>
            </a:endParaRPr>
          </a:p>
          <a:p>
            <a:pPr marL="285750" indent="-285750">
              <a:spcAft>
                <a:spcPts val="1200"/>
              </a:spcAft>
            </a:pPr>
            <a:endParaRPr lang="en-US" sz="1600" dirty="0"/>
          </a:p>
          <a:p>
            <a:pPr marL="742950" lvl="1" indent="-285750">
              <a:spcAft>
                <a:spcPts val="1200"/>
              </a:spcAft>
            </a:pPr>
            <a:r>
              <a:rPr lang="en-US" sz="1600" dirty="0"/>
              <a:t>.</a:t>
            </a:r>
          </a:p>
        </p:txBody>
      </p:sp>
    </p:spTree>
    <p:extLst>
      <p:ext uri="{BB962C8B-B14F-4D97-AF65-F5344CB8AC3E}">
        <p14:creationId xmlns:p14="http://schemas.microsoft.com/office/powerpoint/2010/main" val="1225797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6">
          <a:extLst>
            <a:ext uri="{FF2B5EF4-FFF2-40B4-BE49-F238E27FC236}">
              <a16:creationId xmlns:a16="http://schemas.microsoft.com/office/drawing/2014/main" id="{BBE70DB3-5BD4-282B-B4E1-FA1E8FA44D1A}"/>
            </a:ext>
          </a:extLst>
        </p:cNvPr>
        <p:cNvGrpSpPr/>
        <p:nvPr/>
      </p:nvGrpSpPr>
      <p:grpSpPr>
        <a:xfrm>
          <a:off x="0" y="0"/>
          <a:ext cx="0" cy="0"/>
          <a:chOff x="0" y="0"/>
          <a:chExt cx="0" cy="0"/>
        </a:xfrm>
      </p:grpSpPr>
      <p:sp>
        <p:nvSpPr>
          <p:cNvPr id="107" name="Google Shape;107;p20">
            <a:extLst>
              <a:ext uri="{FF2B5EF4-FFF2-40B4-BE49-F238E27FC236}">
                <a16:creationId xmlns:a16="http://schemas.microsoft.com/office/drawing/2014/main" id="{670D6110-FF3A-1F97-0F00-CB483FC876CE}"/>
              </a:ext>
            </a:extLst>
          </p:cNvPr>
          <p:cNvSpPr txBox="1">
            <a:spLocks noGrp="1"/>
          </p:cNvSpPr>
          <p:nvPr>
            <p:ph type="title"/>
          </p:nvPr>
        </p:nvSpPr>
        <p:spPr>
          <a:xfrm>
            <a:off x="311700" y="881148"/>
            <a:ext cx="8520600" cy="4550387"/>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200" dirty="0"/>
              <a:t>Church Renewal – Thriving Congregations</a:t>
            </a:r>
            <a:br>
              <a:rPr lang="en" sz="3200" dirty="0"/>
            </a:br>
            <a:endParaRPr sz="3200" dirty="0"/>
          </a:p>
        </p:txBody>
      </p:sp>
      <p:sp>
        <p:nvSpPr>
          <p:cNvPr id="108" name="Google Shape;108;p20">
            <a:extLst>
              <a:ext uri="{FF2B5EF4-FFF2-40B4-BE49-F238E27FC236}">
                <a16:creationId xmlns:a16="http://schemas.microsoft.com/office/drawing/2014/main" id="{3E2B85DF-B19D-6418-26D4-B9B7FBA05CA0}"/>
              </a:ext>
            </a:extLst>
          </p:cNvPr>
          <p:cNvSpPr txBox="1">
            <a:spLocks noGrp="1"/>
          </p:cNvSpPr>
          <p:nvPr>
            <p:ph type="body" idx="1"/>
          </p:nvPr>
        </p:nvSpPr>
        <p:spPr>
          <a:xfrm>
            <a:off x="311700" y="1587730"/>
            <a:ext cx="8667708" cy="3555769"/>
          </a:xfrm>
          <a:prstGeom prst="rect">
            <a:avLst/>
          </a:prstGeom>
        </p:spPr>
        <p:txBody>
          <a:bodyPr spcFirstLastPara="1" wrap="square" lIns="91425" tIns="91425" rIns="91425" bIns="91425" anchor="t" anchorCtr="0">
            <a:noAutofit/>
          </a:bodyPr>
          <a:lstStyle/>
          <a:p>
            <a:pPr marL="285750" indent="-285750">
              <a:spcAft>
                <a:spcPts val="1200"/>
              </a:spcAft>
            </a:pPr>
            <a:r>
              <a:rPr lang="en-US" sz="2400" dirty="0"/>
              <a:t>In 2023 Synod mandated the denomination develop a </a:t>
            </a:r>
            <a:r>
              <a:rPr lang="en-US" sz="2400" i="1" dirty="0"/>
              <a:t>Church Renewal Plan</a:t>
            </a:r>
          </a:p>
          <a:p>
            <a:pPr marL="285750" indent="-285750">
              <a:spcAft>
                <a:spcPts val="1200"/>
              </a:spcAft>
            </a:pPr>
            <a:r>
              <a:rPr lang="en-US" sz="2400" dirty="0"/>
              <a:t>Invitation to congregations to prioritize activities in two areas - </a:t>
            </a:r>
            <a:r>
              <a:rPr lang="en-US" sz="2400" i="1" dirty="0"/>
              <a:t>nurturing spiritual growth </a:t>
            </a:r>
            <a:r>
              <a:rPr lang="en-US" sz="2400" dirty="0"/>
              <a:t>and </a:t>
            </a:r>
            <a:r>
              <a:rPr lang="en-US" sz="2400" i="1" dirty="0"/>
              <a:t>missional engagement … </a:t>
            </a:r>
            <a:r>
              <a:rPr lang="en-US" sz="2400" dirty="0"/>
              <a:t>a  </a:t>
            </a:r>
            <a:br>
              <a:rPr lang="en-US" sz="2400" dirty="0"/>
            </a:br>
            <a:r>
              <a:rPr lang="en-US" sz="2400" dirty="0"/>
              <a:t>  return to the ‘mission of God</a:t>
            </a:r>
            <a:endParaRPr lang="en-US" sz="1600" dirty="0"/>
          </a:p>
          <a:p>
            <a:pPr marL="285750" indent="-285750">
              <a:spcAft>
                <a:spcPts val="1200"/>
              </a:spcAft>
            </a:pPr>
            <a:r>
              <a:rPr lang="en-US" sz="2400" dirty="0"/>
              <a:t>Only 11% of churches believed they had a hands-on commitment to the unchurched</a:t>
            </a:r>
          </a:p>
          <a:p>
            <a:pPr marL="285750" indent="-285750">
              <a:spcAft>
                <a:spcPts val="1200"/>
              </a:spcAft>
            </a:pPr>
            <a:endParaRPr lang="en-US" sz="1600" dirty="0"/>
          </a:p>
          <a:p>
            <a:pPr marL="285750" indent="-285750">
              <a:spcAft>
                <a:spcPts val="1200"/>
              </a:spcAft>
            </a:pPr>
            <a:endParaRPr lang="en-US" sz="1600" dirty="0">
              <a:latin typeface="Lato"/>
              <a:ea typeface="Lato"/>
              <a:cs typeface="Lato"/>
              <a:sym typeface="Lato"/>
            </a:endParaRPr>
          </a:p>
          <a:p>
            <a:pPr marL="285750" indent="-285750">
              <a:spcAft>
                <a:spcPts val="1200"/>
              </a:spcAft>
            </a:pPr>
            <a:endParaRPr lang="en-US" sz="1600" dirty="0">
              <a:latin typeface="Lato"/>
              <a:ea typeface="Lato"/>
              <a:cs typeface="Lato"/>
              <a:sym typeface="Lato"/>
            </a:endParaRPr>
          </a:p>
          <a:p>
            <a:pPr marL="285750" indent="-285750">
              <a:spcAft>
                <a:spcPts val="1200"/>
              </a:spcAft>
            </a:pPr>
            <a:endParaRPr lang="en-US" sz="1600" dirty="0"/>
          </a:p>
          <a:p>
            <a:pPr marL="742950" lvl="1" indent="-285750">
              <a:spcAft>
                <a:spcPts val="1200"/>
              </a:spcAft>
            </a:pPr>
            <a:r>
              <a:rPr lang="en-US" sz="1600" dirty="0"/>
              <a:t>.</a:t>
            </a:r>
            <a:br>
              <a:rPr lang="en-US" sz="2400" dirty="0"/>
            </a:br>
            <a:endParaRPr lang="en-US" dirty="0"/>
          </a:p>
          <a:p>
            <a:br>
              <a:rPr lang="en-US" sz="2400" dirty="0"/>
            </a:br>
            <a:endParaRPr lang="en-US" sz="2400" dirty="0"/>
          </a:p>
          <a:p>
            <a:pPr marL="285750" indent="-285750">
              <a:spcAft>
                <a:spcPts val="1200"/>
              </a:spcAft>
            </a:pPr>
            <a:endParaRPr lang="en-US" sz="1600" dirty="0"/>
          </a:p>
          <a:p>
            <a:pPr marL="285750" indent="-285750">
              <a:spcAft>
                <a:spcPts val="1200"/>
              </a:spcAft>
            </a:pPr>
            <a:endParaRPr lang="en-US" sz="1600" dirty="0">
              <a:latin typeface="Lato"/>
              <a:ea typeface="Lato"/>
              <a:cs typeface="Lato"/>
              <a:sym typeface="Lato"/>
            </a:endParaRPr>
          </a:p>
          <a:p>
            <a:pPr marL="285750" indent="-285750">
              <a:spcAft>
                <a:spcPts val="1200"/>
              </a:spcAft>
            </a:pPr>
            <a:endParaRPr lang="en-US" sz="1600" dirty="0">
              <a:latin typeface="Lato"/>
              <a:ea typeface="Lato"/>
              <a:cs typeface="Lato"/>
              <a:sym typeface="Lato"/>
            </a:endParaRPr>
          </a:p>
          <a:p>
            <a:pPr marL="285750" indent="-285750">
              <a:spcAft>
                <a:spcPts val="1200"/>
              </a:spcAft>
            </a:pPr>
            <a:endParaRPr lang="en-US" sz="1600" dirty="0"/>
          </a:p>
          <a:p>
            <a:pPr marL="742950" lvl="1" indent="-285750">
              <a:spcAft>
                <a:spcPts val="1200"/>
              </a:spcAft>
            </a:pPr>
            <a:r>
              <a:rPr lang="en-US" sz="1600" dirty="0"/>
              <a:t>.</a:t>
            </a:r>
          </a:p>
        </p:txBody>
      </p:sp>
    </p:spTree>
    <p:extLst>
      <p:ext uri="{BB962C8B-B14F-4D97-AF65-F5344CB8AC3E}">
        <p14:creationId xmlns:p14="http://schemas.microsoft.com/office/powerpoint/2010/main" val="1800969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6">
          <a:extLst>
            <a:ext uri="{FF2B5EF4-FFF2-40B4-BE49-F238E27FC236}">
              <a16:creationId xmlns:a16="http://schemas.microsoft.com/office/drawing/2014/main" id="{209B098F-7DD3-9800-B6B3-0126E81CF650}"/>
            </a:ext>
          </a:extLst>
        </p:cNvPr>
        <p:cNvGrpSpPr/>
        <p:nvPr/>
      </p:nvGrpSpPr>
      <p:grpSpPr>
        <a:xfrm>
          <a:off x="0" y="0"/>
          <a:ext cx="0" cy="0"/>
          <a:chOff x="0" y="0"/>
          <a:chExt cx="0" cy="0"/>
        </a:xfrm>
      </p:grpSpPr>
      <p:sp>
        <p:nvSpPr>
          <p:cNvPr id="107" name="Google Shape;107;p20">
            <a:extLst>
              <a:ext uri="{FF2B5EF4-FFF2-40B4-BE49-F238E27FC236}">
                <a16:creationId xmlns:a16="http://schemas.microsoft.com/office/drawing/2014/main" id="{A21E4D21-2521-9CBC-38DF-433229E00802}"/>
              </a:ext>
            </a:extLst>
          </p:cNvPr>
          <p:cNvSpPr txBox="1">
            <a:spLocks noGrp="1"/>
          </p:cNvSpPr>
          <p:nvPr>
            <p:ph type="title"/>
          </p:nvPr>
        </p:nvSpPr>
        <p:spPr>
          <a:xfrm>
            <a:off x="311700" y="706582"/>
            <a:ext cx="8520600" cy="4724954"/>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200" dirty="0"/>
              <a:t>Church Renewal – Thriving Congregations</a:t>
            </a:r>
            <a:br>
              <a:rPr lang="en" sz="3200" dirty="0"/>
            </a:br>
            <a:endParaRPr sz="3200" dirty="0"/>
          </a:p>
        </p:txBody>
      </p:sp>
      <p:sp>
        <p:nvSpPr>
          <p:cNvPr id="108" name="Google Shape;108;p20">
            <a:extLst>
              <a:ext uri="{FF2B5EF4-FFF2-40B4-BE49-F238E27FC236}">
                <a16:creationId xmlns:a16="http://schemas.microsoft.com/office/drawing/2014/main" id="{62359AA3-72F5-B07C-45C0-CAEBFB3B5ABF}"/>
              </a:ext>
            </a:extLst>
          </p:cNvPr>
          <p:cNvSpPr txBox="1">
            <a:spLocks noGrp="1"/>
          </p:cNvSpPr>
          <p:nvPr>
            <p:ph type="body" idx="1"/>
          </p:nvPr>
        </p:nvSpPr>
        <p:spPr>
          <a:xfrm>
            <a:off x="311700" y="1321724"/>
            <a:ext cx="8667708" cy="3821776"/>
          </a:xfrm>
          <a:prstGeom prst="rect">
            <a:avLst/>
          </a:prstGeom>
        </p:spPr>
        <p:txBody>
          <a:bodyPr spcFirstLastPara="1" wrap="square" lIns="91425" tIns="91425" rIns="91425" bIns="91425" anchor="t" anchorCtr="0">
            <a:noAutofit/>
          </a:bodyPr>
          <a:lstStyle/>
          <a:p>
            <a:pPr marL="285750" indent="-285750">
              <a:spcAft>
                <a:spcPts val="1200"/>
              </a:spcAft>
            </a:pPr>
            <a:r>
              <a:rPr lang="en-US" sz="2100" dirty="0"/>
              <a:t>The GATHER initiative in 2024-25 allowed churches to share their  ideas for renewal. One of the key findings was the lack of a clear disciple-making process and a lack of leadership and volunteerism</a:t>
            </a:r>
          </a:p>
          <a:p>
            <a:pPr marL="285750" indent="-285750">
              <a:spcAft>
                <a:spcPts val="1200"/>
              </a:spcAft>
            </a:pPr>
            <a:r>
              <a:rPr lang="en-US" sz="2100" dirty="0"/>
              <a:t>In developing the journey for renewal, the report begins with </a:t>
            </a:r>
            <a:r>
              <a:rPr lang="en-US" sz="2100" i="1" dirty="0"/>
              <a:t>Thriving Essentials </a:t>
            </a:r>
            <a:r>
              <a:rPr lang="en-US" sz="2100" dirty="0"/>
              <a:t>– a one day course designed for elders, deacons and pastors on how to align leaders on the 4 key paradigms around mission, discipleship, discernment and leadership </a:t>
            </a:r>
          </a:p>
          <a:p>
            <a:pPr marL="285750" indent="-285750">
              <a:spcAft>
                <a:spcPts val="1200"/>
              </a:spcAft>
            </a:pPr>
            <a:r>
              <a:rPr lang="en-US" sz="2100" dirty="0"/>
              <a:t>Thrive and Resonate will provide the support to Classi</a:t>
            </a:r>
            <a:r>
              <a:rPr lang="en-US" sz="2200" dirty="0"/>
              <a:t>s and congregations</a:t>
            </a:r>
          </a:p>
          <a:p>
            <a:pPr marL="285750" indent="-285750">
              <a:spcAft>
                <a:spcPts val="1200"/>
              </a:spcAft>
            </a:pPr>
            <a:endParaRPr lang="en-US" sz="1600" dirty="0"/>
          </a:p>
          <a:p>
            <a:pPr marL="285750" indent="-285750">
              <a:spcAft>
                <a:spcPts val="1200"/>
              </a:spcAft>
            </a:pPr>
            <a:endParaRPr lang="en-US" sz="1600" dirty="0">
              <a:latin typeface="Lato"/>
              <a:ea typeface="Lato"/>
              <a:cs typeface="Lato"/>
              <a:sym typeface="Lato"/>
            </a:endParaRPr>
          </a:p>
          <a:p>
            <a:pPr marL="285750" indent="-285750">
              <a:spcAft>
                <a:spcPts val="1200"/>
              </a:spcAft>
            </a:pPr>
            <a:endParaRPr lang="en-US" sz="1600" dirty="0">
              <a:latin typeface="Lato"/>
              <a:ea typeface="Lato"/>
              <a:cs typeface="Lato"/>
              <a:sym typeface="Lato"/>
            </a:endParaRPr>
          </a:p>
          <a:p>
            <a:pPr marL="285750" indent="-285750">
              <a:spcAft>
                <a:spcPts val="1200"/>
              </a:spcAft>
            </a:pPr>
            <a:endParaRPr lang="en-US" sz="1600" dirty="0"/>
          </a:p>
          <a:p>
            <a:pPr marL="742950" lvl="1" indent="-285750">
              <a:spcAft>
                <a:spcPts val="1200"/>
              </a:spcAft>
            </a:pPr>
            <a:r>
              <a:rPr lang="en-US" sz="1600" dirty="0"/>
              <a:t>.</a:t>
            </a:r>
            <a:br>
              <a:rPr lang="en-US" sz="2400" dirty="0"/>
            </a:br>
            <a:endParaRPr lang="en-US" dirty="0"/>
          </a:p>
          <a:p>
            <a:br>
              <a:rPr lang="en-US" sz="2400" dirty="0"/>
            </a:br>
            <a:endParaRPr lang="en-US" sz="2400" dirty="0"/>
          </a:p>
          <a:p>
            <a:pPr marL="285750" indent="-285750">
              <a:spcAft>
                <a:spcPts val="1200"/>
              </a:spcAft>
            </a:pPr>
            <a:endParaRPr lang="en-US" sz="1600" dirty="0"/>
          </a:p>
          <a:p>
            <a:pPr marL="285750" indent="-285750">
              <a:spcAft>
                <a:spcPts val="1200"/>
              </a:spcAft>
            </a:pPr>
            <a:endParaRPr lang="en-US" sz="1600" dirty="0">
              <a:latin typeface="Lato"/>
              <a:ea typeface="Lato"/>
              <a:cs typeface="Lato"/>
              <a:sym typeface="Lato"/>
            </a:endParaRPr>
          </a:p>
          <a:p>
            <a:pPr marL="285750" indent="-285750">
              <a:spcAft>
                <a:spcPts val="1200"/>
              </a:spcAft>
            </a:pPr>
            <a:endParaRPr lang="en-US" sz="1600" dirty="0">
              <a:latin typeface="Lato"/>
              <a:ea typeface="Lato"/>
              <a:cs typeface="Lato"/>
              <a:sym typeface="Lato"/>
            </a:endParaRPr>
          </a:p>
          <a:p>
            <a:pPr marL="285750" indent="-285750">
              <a:spcAft>
                <a:spcPts val="1200"/>
              </a:spcAft>
            </a:pPr>
            <a:endParaRPr lang="en-US" sz="1600" dirty="0"/>
          </a:p>
          <a:p>
            <a:pPr marL="742950" lvl="1" indent="-285750">
              <a:spcAft>
                <a:spcPts val="1200"/>
              </a:spcAft>
            </a:pPr>
            <a:r>
              <a:rPr lang="en-US" sz="1600" dirty="0"/>
              <a:t>.</a:t>
            </a:r>
          </a:p>
        </p:txBody>
      </p:sp>
    </p:spTree>
    <p:extLst>
      <p:ext uri="{BB962C8B-B14F-4D97-AF65-F5344CB8AC3E}">
        <p14:creationId xmlns:p14="http://schemas.microsoft.com/office/powerpoint/2010/main" val="259063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6">
          <a:extLst>
            <a:ext uri="{FF2B5EF4-FFF2-40B4-BE49-F238E27FC236}">
              <a16:creationId xmlns:a16="http://schemas.microsoft.com/office/drawing/2014/main" id="{64951A02-A727-3B64-176E-63C8D55517DC}"/>
            </a:ext>
          </a:extLst>
        </p:cNvPr>
        <p:cNvGrpSpPr/>
        <p:nvPr/>
      </p:nvGrpSpPr>
      <p:grpSpPr>
        <a:xfrm>
          <a:off x="0" y="0"/>
          <a:ext cx="0" cy="0"/>
          <a:chOff x="0" y="0"/>
          <a:chExt cx="0" cy="0"/>
        </a:xfrm>
      </p:grpSpPr>
      <p:sp>
        <p:nvSpPr>
          <p:cNvPr id="107" name="Google Shape;107;p20">
            <a:extLst>
              <a:ext uri="{FF2B5EF4-FFF2-40B4-BE49-F238E27FC236}">
                <a16:creationId xmlns:a16="http://schemas.microsoft.com/office/drawing/2014/main" id="{F011AFAF-39E1-374C-5859-050F85CE61AA}"/>
              </a:ext>
            </a:extLst>
          </p:cNvPr>
          <p:cNvSpPr txBox="1">
            <a:spLocks noGrp="1"/>
          </p:cNvSpPr>
          <p:nvPr>
            <p:ph type="title"/>
          </p:nvPr>
        </p:nvSpPr>
        <p:spPr>
          <a:xfrm>
            <a:off x="311700" y="665921"/>
            <a:ext cx="8520600" cy="846993"/>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Ministry Shares</a:t>
            </a:r>
            <a:endParaRPr dirty="0"/>
          </a:p>
        </p:txBody>
      </p:sp>
      <p:sp>
        <p:nvSpPr>
          <p:cNvPr id="108" name="Google Shape;108;p20">
            <a:extLst>
              <a:ext uri="{FF2B5EF4-FFF2-40B4-BE49-F238E27FC236}">
                <a16:creationId xmlns:a16="http://schemas.microsoft.com/office/drawing/2014/main" id="{D09A778E-E6C5-1E5D-DAB6-E989DAB84663}"/>
              </a:ext>
            </a:extLst>
          </p:cNvPr>
          <p:cNvSpPr txBox="1">
            <a:spLocks noGrp="1"/>
          </p:cNvSpPr>
          <p:nvPr>
            <p:ph type="body" idx="1"/>
          </p:nvPr>
        </p:nvSpPr>
        <p:spPr>
          <a:xfrm>
            <a:off x="311699" y="1263535"/>
            <a:ext cx="8591231" cy="4212925"/>
          </a:xfrm>
          <a:prstGeom prst="rect">
            <a:avLst/>
          </a:prstGeom>
        </p:spPr>
        <p:txBody>
          <a:bodyPr spcFirstLastPara="1" wrap="square" lIns="91425" tIns="91425" rIns="91425" bIns="91425" anchor="t" anchorCtr="0">
            <a:noAutofit/>
          </a:bodyPr>
          <a:lstStyle/>
          <a:p>
            <a:pPr marL="285750" indent="-285750">
              <a:spcAft>
                <a:spcPts val="1200"/>
              </a:spcAft>
            </a:pPr>
            <a:r>
              <a:rPr lang="en" sz="2200" dirty="0">
                <a:latin typeface="Lato"/>
                <a:ea typeface="Lato"/>
                <a:cs typeface="Lato"/>
                <a:sym typeface="Lato"/>
              </a:rPr>
              <a:t>Ministry Shares continue to be a challenge but recent donations and shares are seeing an uptick from a year earlier…putting us in a stronger financial position.</a:t>
            </a:r>
          </a:p>
          <a:p>
            <a:pPr marL="285750" indent="-285750">
              <a:spcAft>
                <a:spcPts val="1200"/>
              </a:spcAft>
            </a:pPr>
            <a:r>
              <a:rPr lang="en" sz="2200" dirty="0">
                <a:latin typeface="Lato"/>
                <a:ea typeface="Lato"/>
                <a:cs typeface="Lato"/>
                <a:sym typeface="Lato"/>
              </a:rPr>
              <a:t>Shares are critical to balanced budgets and ministery funding </a:t>
            </a:r>
          </a:p>
          <a:p>
            <a:pPr marL="285750" indent="-285750">
              <a:spcAft>
                <a:spcPts val="1200"/>
              </a:spcAft>
            </a:pPr>
            <a:r>
              <a:rPr lang="en" sz="2200" dirty="0">
                <a:latin typeface="Lato"/>
                <a:ea typeface="Lato"/>
                <a:cs typeface="Lato"/>
                <a:sym typeface="Lato"/>
              </a:rPr>
              <a:t>So</a:t>
            </a:r>
            <a:r>
              <a:rPr lang="en-CA" sz="2200" dirty="0">
                <a:latin typeface="Lato"/>
                <a:ea typeface="Lato"/>
                <a:cs typeface="Lato"/>
                <a:sym typeface="Lato"/>
              </a:rPr>
              <a:t>me</a:t>
            </a:r>
            <a:r>
              <a:rPr lang="en" sz="2200" dirty="0">
                <a:latin typeface="Lato"/>
                <a:ea typeface="Lato"/>
                <a:cs typeface="Lato"/>
                <a:sym typeface="Lato"/>
              </a:rPr>
              <a:t> of this decline can be attributed to fewer members in the CRC, but the reality is that </a:t>
            </a:r>
            <a:r>
              <a:rPr lang="en" sz="2200" b="1" dirty="0">
                <a:latin typeface="Lato"/>
                <a:ea typeface="Lato"/>
                <a:cs typeface="Lato"/>
                <a:sym typeface="Lato"/>
              </a:rPr>
              <a:t>individual member giving is down by about 40 %</a:t>
            </a:r>
          </a:p>
          <a:p>
            <a:pPr marL="285750" indent="-285750">
              <a:spcAft>
                <a:spcPts val="1200"/>
              </a:spcAft>
            </a:pPr>
            <a:r>
              <a:rPr lang="en" sz="2200" dirty="0">
                <a:latin typeface="Lato"/>
                <a:ea typeface="Lato"/>
                <a:cs typeface="Lato"/>
                <a:sym typeface="Lato"/>
              </a:rPr>
              <a:t>Some funding is derived from large donors. In Canada, we have 12 major donors</a:t>
            </a:r>
          </a:p>
        </p:txBody>
      </p:sp>
    </p:spTree>
    <p:extLst>
      <p:ext uri="{BB962C8B-B14F-4D97-AF65-F5344CB8AC3E}">
        <p14:creationId xmlns:p14="http://schemas.microsoft.com/office/powerpoint/2010/main" val="1163660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6">
          <a:extLst>
            <a:ext uri="{FF2B5EF4-FFF2-40B4-BE49-F238E27FC236}">
              <a16:creationId xmlns:a16="http://schemas.microsoft.com/office/drawing/2014/main" id="{3BD32F8A-2AB5-433F-53E0-25B6E8DD1177}"/>
            </a:ext>
          </a:extLst>
        </p:cNvPr>
        <p:cNvGrpSpPr/>
        <p:nvPr/>
      </p:nvGrpSpPr>
      <p:grpSpPr>
        <a:xfrm>
          <a:off x="0" y="0"/>
          <a:ext cx="0" cy="0"/>
          <a:chOff x="0" y="0"/>
          <a:chExt cx="0" cy="0"/>
        </a:xfrm>
      </p:grpSpPr>
      <p:sp>
        <p:nvSpPr>
          <p:cNvPr id="107" name="Google Shape;107;p20">
            <a:extLst>
              <a:ext uri="{FF2B5EF4-FFF2-40B4-BE49-F238E27FC236}">
                <a16:creationId xmlns:a16="http://schemas.microsoft.com/office/drawing/2014/main" id="{E3E2D6B5-5475-3D27-456A-392926576F36}"/>
              </a:ext>
            </a:extLst>
          </p:cNvPr>
          <p:cNvSpPr txBox="1">
            <a:spLocks noGrp="1"/>
          </p:cNvSpPr>
          <p:nvPr>
            <p:ph type="title"/>
          </p:nvPr>
        </p:nvSpPr>
        <p:spPr>
          <a:xfrm>
            <a:off x="311700" y="789710"/>
            <a:ext cx="8520600" cy="656706"/>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Ministry Shares </a:t>
            </a:r>
            <a:r>
              <a:rPr lang="en" sz="1400" dirty="0"/>
              <a:t>(cont’d…)</a:t>
            </a:r>
            <a:endParaRPr sz="1400" dirty="0"/>
          </a:p>
        </p:txBody>
      </p:sp>
      <p:sp>
        <p:nvSpPr>
          <p:cNvPr id="108" name="Google Shape;108;p20">
            <a:extLst>
              <a:ext uri="{FF2B5EF4-FFF2-40B4-BE49-F238E27FC236}">
                <a16:creationId xmlns:a16="http://schemas.microsoft.com/office/drawing/2014/main" id="{606196D9-7C2E-AD21-6426-5D9ACE1B4FB0}"/>
              </a:ext>
            </a:extLst>
          </p:cNvPr>
          <p:cNvSpPr txBox="1">
            <a:spLocks noGrp="1"/>
          </p:cNvSpPr>
          <p:nvPr>
            <p:ph type="body" idx="1"/>
          </p:nvPr>
        </p:nvSpPr>
        <p:spPr>
          <a:xfrm>
            <a:off x="311699" y="1363288"/>
            <a:ext cx="8591231" cy="4113174"/>
          </a:xfrm>
          <a:prstGeom prst="rect">
            <a:avLst/>
          </a:prstGeom>
        </p:spPr>
        <p:txBody>
          <a:bodyPr spcFirstLastPara="1" wrap="square" lIns="91425" tIns="91425" rIns="91425" bIns="91425" anchor="t" anchorCtr="0">
            <a:noAutofit/>
          </a:bodyPr>
          <a:lstStyle/>
          <a:p>
            <a:pPr marL="285750" indent="-285750">
              <a:spcAft>
                <a:spcPts val="1200"/>
              </a:spcAft>
            </a:pPr>
            <a:r>
              <a:rPr lang="en" sz="2000" dirty="0">
                <a:latin typeface="Lato"/>
                <a:ea typeface="Lato"/>
                <a:cs typeface="Lato"/>
                <a:sym typeface="Lato"/>
              </a:rPr>
              <a:t>We ask churches to explore strategies to increase pledges and donations</a:t>
            </a:r>
          </a:p>
          <a:p>
            <a:pPr marL="285750" indent="-285750">
              <a:spcAft>
                <a:spcPts val="1200"/>
              </a:spcAft>
            </a:pPr>
            <a:r>
              <a:rPr lang="en" sz="2000" dirty="0">
                <a:latin typeface="Lato"/>
                <a:ea typeface="Lato"/>
                <a:cs typeface="Lato"/>
                <a:sym typeface="Lato"/>
              </a:rPr>
              <a:t>How do we get non-CRC donors to give to our ministeries and how do we work with individual church members to increased giving</a:t>
            </a:r>
          </a:p>
          <a:p>
            <a:pPr marL="285750" indent="-285750">
              <a:spcAft>
                <a:spcPts val="1200"/>
              </a:spcAft>
            </a:pPr>
            <a:r>
              <a:rPr lang="en" sz="2000" dirty="0">
                <a:latin typeface="Lato"/>
                <a:ea typeface="Lato"/>
                <a:cs typeface="Lato"/>
                <a:sym typeface="Lato"/>
              </a:rPr>
              <a:t>The challenges can be overcome by:</a:t>
            </a:r>
          </a:p>
          <a:p>
            <a:pPr marL="0" indent="0">
              <a:spcAft>
                <a:spcPts val="1200"/>
              </a:spcAft>
              <a:buNone/>
            </a:pPr>
            <a:r>
              <a:rPr lang="en" sz="2000" dirty="0">
                <a:latin typeface="Lato"/>
                <a:ea typeface="Lato"/>
                <a:cs typeface="Lato"/>
                <a:sym typeface="Lato"/>
              </a:rPr>
              <a:t>        - Deepening our commitment to local and global outreach</a:t>
            </a:r>
          </a:p>
          <a:p>
            <a:pPr marL="0" indent="0">
              <a:spcAft>
                <a:spcPts val="1200"/>
              </a:spcAft>
              <a:buNone/>
            </a:pPr>
            <a:r>
              <a:rPr lang="en" sz="2000" dirty="0">
                <a:latin typeface="Lato"/>
                <a:ea typeface="Lato"/>
                <a:cs typeface="Lato"/>
                <a:sym typeface="Lato"/>
              </a:rPr>
              <a:t>        - Call the next generation to service</a:t>
            </a:r>
          </a:p>
          <a:p>
            <a:pPr marL="0" indent="0">
              <a:spcAft>
                <a:spcPts val="1200"/>
              </a:spcAft>
              <a:buNone/>
            </a:pPr>
            <a:r>
              <a:rPr lang="en" sz="2000" dirty="0">
                <a:latin typeface="Lato"/>
                <a:ea typeface="Lato"/>
                <a:cs typeface="Lato"/>
                <a:sym typeface="Lato"/>
              </a:rPr>
              <a:t>        -  Invite God to use us in different ways</a:t>
            </a:r>
          </a:p>
          <a:p>
            <a:pPr marL="0" indent="0">
              <a:spcAft>
                <a:spcPts val="1200"/>
              </a:spcAft>
              <a:buNone/>
            </a:pPr>
            <a:endParaRPr lang="en" sz="2000" dirty="0">
              <a:latin typeface="Lato"/>
              <a:ea typeface="Lato"/>
              <a:cs typeface="Lato"/>
              <a:sym typeface="Lato"/>
            </a:endParaRPr>
          </a:p>
          <a:p>
            <a:pPr marL="285750" indent="-285750">
              <a:spcAft>
                <a:spcPts val="1200"/>
              </a:spcAft>
            </a:pPr>
            <a:endParaRPr lang="en" sz="2000" dirty="0">
              <a:latin typeface="Lato"/>
              <a:ea typeface="Lato"/>
              <a:cs typeface="Lato"/>
              <a:sym typeface="Lato"/>
            </a:endParaRPr>
          </a:p>
          <a:p>
            <a:pPr marL="285750" indent="-285750">
              <a:spcAft>
                <a:spcPts val="1200"/>
              </a:spcAft>
            </a:pPr>
            <a:endParaRPr lang="en" sz="2000" dirty="0">
              <a:latin typeface="Lato"/>
              <a:ea typeface="Lato"/>
              <a:cs typeface="Lato"/>
              <a:sym typeface="Lato"/>
            </a:endParaRPr>
          </a:p>
          <a:p>
            <a:pPr marL="0" indent="0">
              <a:spcAft>
                <a:spcPts val="1200"/>
              </a:spcAft>
              <a:buNone/>
            </a:pPr>
            <a:endParaRPr sz="2000" dirty="0">
              <a:latin typeface="Lato"/>
              <a:ea typeface="Lato"/>
              <a:cs typeface="Lato"/>
              <a:sym typeface="Lato"/>
            </a:endParaRPr>
          </a:p>
        </p:txBody>
      </p:sp>
    </p:spTree>
    <p:extLst>
      <p:ext uri="{BB962C8B-B14F-4D97-AF65-F5344CB8AC3E}">
        <p14:creationId xmlns:p14="http://schemas.microsoft.com/office/powerpoint/2010/main" val="78417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ctrTitle"/>
          </p:nvPr>
        </p:nvSpPr>
        <p:spPr>
          <a:xfrm>
            <a:off x="2883140" y="320600"/>
            <a:ext cx="59493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dirty="0"/>
          </a:p>
        </p:txBody>
      </p:sp>
      <p:sp>
        <p:nvSpPr>
          <p:cNvPr id="69" name="Google Shape;69;p14"/>
          <p:cNvSpPr txBox="1">
            <a:spLocks noGrp="1"/>
          </p:cNvSpPr>
          <p:nvPr>
            <p:ph type="subTitle" idx="1"/>
          </p:nvPr>
        </p:nvSpPr>
        <p:spPr>
          <a:xfrm>
            <a:off x="3088200" y="2373200"/>
            <a:ext cx="55392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dirty="0"/>
          </a:p>
        </p:txBody>
      </p:sp>
      <p:pic>
        <p:nvPicPr>
          <p:cNvPr id="70" name="Google Shape;70;p14"/>
          <p:cNvPicPr preferRelativeResize="0"/>
          <p:nvPr/>
        </p:nvPicPr>
        <p:blipFill>
          <a:blip r:embed="rId3">
            <a:alphaModFix/>
          </a:blip>
          <a:stretch>
            <a:fillRect/>
          </a:stretch>
        </p:blipFill>
        <p:spPr>
          <a:xfrm>
            <a:off x="2266385" y="81643"/>
            <a:ext cx="6722049"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6">
          <a:extLst>
            <a:ext uri="{FF2B5EF4-FFF2-40B4-BE49-F238E27FC236}">
              <a16:creationId xmlns:a16="http://schemas.microsoft.com/office/drawing/2014/main" id="{B08EB6F8-AB24-E0FC-609B-EC613A920880}"/>
            </a:ext>
          </a:extLst>
        </p:cNvPr>
        <p:cNvGrpSpPr/>
        <p:nvPr/>
      </p:nvGrpSpPr>
      <p:grpSpPr>
        <a:xfrm>
          <a:off x="0" y="0"/>
          <a:ext cx="0" cy="0"/>
          <a:chOff x="0" y="0"/>
          <a:chExt cx="0" cy="0"/>
        </a:xfrm>
      </p:grpSpPr>
      <p:sp>
        <p:nvSpPr>
          <p:cNvPr id="107" name="Google Shape;107;p20">
            <a:extLst>
              <a:ext uri="{FF2B5EF4-FFF2-40B4-BE49-F238E27FC236}">
                <a16:creationId xmlns:a16="http://schemas.microsoft.com/office/drawing/2014/main" id="{A8A09B1F-1CF7-DBCD-22F0-B33D0AD46B7E}"/>
              </a:ext>
            </a:extLst>
          </p:cNvPr>
          <p:cNvSpPr txBox="1">
            <a:spLocks noGrp="1"/>
          </p:cNvSpPr>
          <p:nvPr>
            <p:ph type="title"/>
          </p:nvPr>
        </p:nvSpPr>
        <p:spPr>
          <a:xfrm>
            <a:off x="311700" y="665922"/>
            <a:ext cx="8520600" cy="556049"/>
          </a:xfrm>
          <a:prstGeom prst="rect">
            <a:avLst/>
          </a:prstGeom>
        </p:spPr>
        <p:txBody>
          <a:bodyPr spcFirstLastPara="1" wrap="square" lIns="91425" tIns="91425" rIns="91425" bIns="91425" anchor="t" anchorCtr="0">
            <a:noAutofit/>
          </a:bodyPr>
          <a:lstStyle/>
          <a:p>
            <a:pPr lvl="0" algn="ctr"/>
            <a:r>
              <a:rPr lang="en-CA" sz="3200" dirty="0"/>
              <a:t>Becoming a Council Delegate…</a:t>
            </a:r>
            <a:endParaRPr sz="3200" dirty="0"/>
          </a:p>
        </p:txBody>
      </p:sp>
      <p:sp>
        <p:nvSpPr>
          <p:cNvPr id="108" name="Google Shape;108;p20">
            <a:extLst>
              <a:ext uri="{FF2B5EF4-FFF2-40B4-BE49-F238E27FC236}">
                <a16:creationId xmlns:a16="http://schemas.microsoft.com/office/drawing/2014/main" id="{2966A49F-63BB-FA00-15D6-AC4E031C6B7B}"/>
              </a:ext>
            </a:extLst>
          </p:cNvPr>
          <p:cNvSpPr txBox="1">
            <a:spLocks noGrp="1"/>
          </p:cNvSpPr>
          <p:nvPr>
            <p:ph type="body" idx="1"/>
          </p:nvPr>
        </p:nvSpPr>
        <p:spPr>
          <a:xfrm>
            <a:off x="311699" y="1221971"/>
            <a:ext cx="8591231" cy="4254491"/>
          </a:xfrm>
          <a:prstGeom prst="rect">
            <a:avLst/>
          </a:prstGeom>
        </p:spPr>
        <p:txBody>
          <a:bodyPr spcFirstLastPara="1" wrap="square" lIns="91425" tIns="91425" rIns="91425" bIns="91425" anchor="t" anchorCtr="0">
            <a:noAutofit/>
          </a:bodyPr>
          <a:lstStyle/>
          <a:p>
            <a:r>
              <a:rPr lang="en-CA" sz="2300" dirty="0"/>
              <a:t>Not an easy task to find volunteer Council delegates </a:t>
            </a:r>
          </a:p>
          <a:p>
            <a:r>
              <a:rPr lang="en-CA" sz="2300" dirty="0"/>
              <a:t>Each year we need an average 4-5 new delegates across Canada to replace delegates at the end of their term – both classical and at-large delegates</a:t>
            </a:r>
          </a:p>
          <a:p>
            <a:r>
              <a:rPr lang="en-CA" sz="2300" dirty="0"/>
              <a:t>You do not need to be a pastor, office bearer or have a particular set of skills…just a member in good standing  and an interest in leadership</a:t>
            </a:r>
          </a:p>
          <a:p>
            <a:r>
              <a:rPr lang="en-CA" sz="2300" dirty="0"/>
              <a:t>You can even nominate yourself </a:t>
            </a:r>
          </a:p>
          <a:p>
            <a:r>
              <a:rPr lang="en-CA" sz="2300" dirty="0"/>
              <a:t>Visit the CRCNA website and search on </a:t>
            </a:r>
            <a:r>
              <a:rPr lang="en-CA" sz="2300" i="1" dirty="0"/>
              <a:t>Nomination</a:t>
            </a:r>
            <a:endParaRPr sz="2400" dirty="0">
              <a:latin typeface="Lato"/>
              <a:ea typeface="Lato"/>
              <a:cs typeface="Lato"/>
              <a:sym typeface="Lato"/>
            </a:endParaRPr>
          </a:p>
        </p:txBody>
      </p:sp>
    </p:spTree>
    <p:extLst>
      <p:ext uri="{BB962C8B-B14F-4D97-AF65-F5344CB8AC3E}">
        <p14:creationId xmlns:p14="http://schemas.microsoft.com/office/powerpoint/2010/main" val="1056856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785192"/>
            <a:ext cx="8520600" cy="487018"/>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CA" dirty="0"/>
              <a:t>Questions and Contact Information</a:t>
            </a:r>
            <a:endParaRPr dirty="0"/>
          </a:p>
        </p:txBody>
      </p:sp>
      <p:sp>
        <p:nvSpPr>
          <p:cNvPr id="122" name="Google Shape;122;p22"/>
          <p:cNvSpPr txBox="1">
            <a:spLocks noGrp="1"/>
          </p:cNvSpPr>
          <p:nvPr>
            <p:ph type="body" idx="1"/>
          </p:nvPr>
        </p:nvSpPr>
        <p:spPr>
          <a:xfrm>
            <a:off x="311700" y="1413450"/>
            <a:ext cx="3663953" cy="3537000"/>
          </a:xfrm>
          <a:prstGeom prst="rect">
            <a:avLst/>
          </a:prstGeom>
        </p:spPr>
        <p:txBody>
          <a:bodyPr spcFirstLastPara="1" wrap="square" lIns="91425" tIns="91425" rIns="91425" bIns="91425" anchor="t" anchorCtr="0">
            <a:normAutofit fontScale="77500" lnSpcReduction="20000"/>
          </a:bodyPr>
          <a:lstStyle/>
          <a:p>
            <a:pPr marL="0" indent="0" algn="ctr">
              <a:buNone/>
            </a:pPr>
            <a:r>
              <a:rPr lang="en-US" sz="3200" dirty="0">
                <a:latin typeface="Lato" panose="020F0502020204030203" pitchFamily="34" charset="0"/>
                <a:ea typeface="Lato" panose="020F0502020204030203" pitchFamily="34" charset="0"/>
                <a:cs typeface="Lato" panose="020F0502020204030203" pitchFamily="34" charset="0"/>
              </a:rPr>
              <a:t>Have a question about denominational matters… contact me and we’ll connect you with the right person!</a:t>
            </a:r>
          </a:p>
          <a:p>
            <a:pPr marL="0" indent="0" algn="ctr">
              <a:buNone/>
            </a:pPr>
            <a:endParaRPr lang="en-US" sz="3200" dirty="0">
              <a:latin typeface="Lato" panose="020F0502020204030203" pitchFamily="34" charset="0"/>
              <a:ea typeface="Lato" panose="020F0502020204030203" pitchFamily="34" charset="0"/>
              <a:cs typeface="Lato" panose="020F0502020204030203" pitchFamily="34" charset="0"/>
            </a:endParaRPr>
          </a:p>
          <a:p>
            <a:pPr marL="0" indent="0" algn="ctr">
              <a:buNone/>
            </a:pPr>
            <a:r>
              <a:rPr lang="en-US" sz="3200" dirty="0">
                <a:latin typeface="Lato" panose="020F0502020204030203" pitchFamily="34" charset="0"/>
                <a:ea typeface="Lato" panose="020F0502020204030203" pitchFamily="34" charset="0"/>
                <a:cs typeface="Lato" panose="020F0502020204030203" pitchFamily="34" charset="0"/>
              </a:rPr>
              <a:t>Peter Meerveld</a:t>
            </a:r>
          </a:p>
          <a:p>
            <a:pPr marL="0" indent="0" algn="ctr">
              <a:buNone/>
            </a:pPr>
            <a:endParaRPr lang="en-US" sz="3200" dirty="0">
              <a:latin typeface="Lato" panose="020F0502020204030203" pitchFamily="34" charset="0"/>
              <a:ea typeface="Lato" panose="020F0502020204030203" pitchFamily="34" charset="0"/>
              <a:cs typeface="Lato" panose="020F0502020204030203" pitchFamily="34" charset="0"/>
            </a:endParaRPr>
          </a:p>
          <a:p>
            <a:pPr marL="0" indent="0" algn="ctr">
              <a:buNone/>
            </a:pPr>
            <a:r>
              <a:rPr lang="en-US" sz="2600" dirty="0">
                <a:solidFill>
                  <a:srgbClr val="FF0000"/>
                </a:solidFill>
                <a:latin typeface="Lato" panose="020F0502020204030203" pitchFamily="34" charset="0"/>
                <a:ea typeface="Lato" panose="020F0502020204030203" pitchFamily="34" charset="0"/>
                <a:cs typeface="Lato" panose="020F0502020204030203" pitchFamily="34" charset="0"/>
              </a:rPr>
              <a:t>peter.meerveld@sympatico.ca  </a:t>
            </a:r>
          </a:p>
          <a:p>
            <a:pPr marL="0" lvl="0" indent="0" algn="ctr" rtl="0">
              <a:spcBef>
                <a:spcPts val="0"/>
              </a:spcBef>
              <a:spcAft>
                <a:spcPts val="0"/>
              </a:spcAft>
              <a:buNone/>
            </a:pPr>
            <a:endParaRPr lang="en-US" sz="3200" b="1" dirty="0">
              <a:solidFill>
                <a:schemeClr val="dk1"/>
              </a:solidFill>
              <a:highlight>
                <a:srgbClr val="FFFFFF"/>
              </a:highlight>
              <a:latin typeface="Lato"/>
              <a:ea typeface="Lato"/>
              <a:cs typeface="Lato"/>
              <a:sym typeface="Lato"/>
            </a:endParaRPr>
          </a:p>
        </p:txBody>
      </p:sp>
      <p:pic>
        <p:nvPicPr>
          <p:cNvPr id="123" name="Google Shape;123;p22"/>
          <p:cNvPicPr preferRelativeResize="0"/>
          <p:nvPr/>
        </p:nvPicPr>
        <p:blipFill>
          <a:blip r:embed="rId3">
            <a:alphaModFix/>
          </a:blip>
          <a:stretch>
            <a:fillRect/>
          </a:stretch>
        </p:blipFill>
        <p:spPr>
          <a:xfrm>
            <a:off x="3975653" y="1464300"/>
            <a:ext cx="4856648" cy="3486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1F81C-AD21-6CE4-1B57-A0720ACE8427}"/>
              </a:ext>
            </a:extLst>
          </p:cNvPr>
          <p:cNvSpPr>
            <a:spLocks noGrp="1"/>
          </p:cNvSpPr>
          <p:nvPr>
            <p:ph type="title"/>
          </p:nvPr>
        </p:nvSpPr>
        <p:spPr>
          <a:xfrm>
            <a:off x="1272725" y="1"/>
            <a:ext cx="7263600" cy="423948"/>
          </a:xfrm>
        </p:spPr>
        <p:txBody>
          <a:bodyPr>
            <a:normAutofit fontScale="90000"/>
          </a:bodyPr>
          <a:lstStyle/>
          <a:p>
            <a:pPr algn="ctr"/>
            <a:r>
              <a:rPr lang="en-CA" dirty="0"/>
              <a:t>    </a:t>
            </a:r>
            <a:br>
              <a:rPr lang="en-CA" dirty="0"/>
            </a:br>
            <a:r>
              <a:rPr lang="en-CA" u="sng" dirty="0"/>
              <a:t>Governance of The CRCNA</a:t>
            </a:r>
          </a:p>
        </p:txBody>
      </p:sp>
      <p:sp>
        <p:nvSpPr>
          <p:cNvPr id="4" name="TextBox 3">
            <a:extLst>
              <a:ext uri="{FF2B5EF4-FFF2-40B4-BE49-F238E27FC236}">
                <a16:creationId xmlns:a16="http://schemas.microsoft.com/office/drawing/2014/main" id="{2C8E9466-1744-0B51-7570-F458719A7670}"/>
              </a:ext>
            </a:extLst>
          </p:cNvPr>
          <p:cNvSpPr txBox="1"/>
          <p:nvPr/>
        </p:nvSpPr>
        <p:spPr>
          <a:xfrm>
            <a:off x="983975" y="540425"/>
            <a:ext cx="8037562" cy="4801314"/>
          </a:xfrm>
          <a:prstGeom prst="rect">
            <a:avLst/>
          </a:prstGeom>
          <a:noFill/>
        </p:spPr>
        <p:txBody>
          <a:bodyPr wrap="square">
            <a:spAutoFit/>
          </a:bodyPr>
          <a:lstStyle/>
          <a:p>
            <a:pPr marL="0" lvl="0" indent="0" algn="ctr" rtl="0">
              <a:spcBef>
                <a:spcPts val="0"/>
              </a:spcBef>
              <a:spcAft>
                <a:spcPts val="0"/>
              </a:spcAft>
              <a:buNone/>
            </a:pPr>
            <a:endParaRPr lang="en-US" sz="2000" dirty="0">
              <a:solidFill>
                <a:schemeClr val="dk1"/>
              </a:solidFill>
              <a:highlight>
                <a:srgbClr val="FFFFFF"/>
              </a:highlight>
            </a:endParaRPr>
          </a:p>
          <a:p>
            <a:pPr algn="ctr"/>
            <a:endParaRPr lang="en-US" sz="2800" b="1" dirty="0">
              <a:solidFill>
                <a:schemeClr val="dk1"/>
              </a:solidFill>
              <a:highlight>
                <a:srgbClr val="FFFFFF"/>
              </a:highlight>
              <a:latin typeface="+mn-lt"/>
              <a:ea typeface="Lato"/>
              <a:cs typeface="Lato"/>
              <a:sym typeface="Lato"/>
            </a:endParaRPr>
          </a:p>
          <a:p>
            <a:pPr algn="ctr"/>
            <a:r>
              <a:rPr lang="en-US" sz="2800" b="1" dirty="0">
                <a:solidFill>
                  <a:schemeClr val="dk1"/>
                </a:solidFill>
                <a:highlight>
                  <a:srgbClr val="FFFFFF"/>
                </a:highlight>
                <a:latin typeface="+mn-lt"/>
                <a:ea typeface="Lato"/>
                <a:cs typeface="Lato"/>
                <a:sym typeface="Lato"/>
              </a:rPr>
              <a:t>Local Congregations</a:t>
            </a:r>
          </a:p>
          <a:p>
            <a:pPr algn="ctr"/>
            <a:r>
              <a:rPr lang="en-US" sz="2800" b="1" dirty="0">
                <a:solidFill>
                  <a:schemeClr val="dk1"/>
                </a:solidFill>
                <a:highlight>
                  <a:srgbClr val="FFFFFF"/>
                </a:highlight>
                <a:latin typeface="+mn-lt"/>
                <a:ea typeface="Lato"/>
                <a:cs typeface="Lato"/>
                <a:sym typeface="Lato"/>
              </a:rPr>
              <a:t>*</a:t>
            </a:r>
          </a:p>
          <a:p>
            <a:pPr algn="ctr"/>
            <a:r>
              <a:rPr lang="en-US" sz="2800" b="1" dirty="0">
                <a:solidFill>
                  <a:schemeClr val="dk1"/>
                </a:solidFill>
                <a:highlight>
                  <a:srgbClr val="FFFFFF"/>
                </a:highlight>
                <a:latin typeface="+mn-lt"/>
                <a:ea typeface="Lato"/>
                <a:cs typeface="Lato"/>
                <a:sym typeface="Lato"/>
              </a:rPr>
              <a:t>49 Classes</a:t>
            </a:r>
          </a:p>
          <a:p>
            <a:pPr marL="0" lvl="0" indent="0" algn="ctr" rtl="0">
              <a:spcBef>
                <a:spcPts val="0"/>
              </a:spcBef>
              <a:spcAft>
                <a:spcPts val="0"/>
              </a:spcAft>
              <a:buNone/>
            </a:pPr>
            <a:r>
              <a:rPr lang="en-US" sz="2800" b="1" dirty="0">
                <a:solidFill>
                  <a:schemeClr val="dk1"/>
                </a:solidFill>
                <a:highlight>
                  <a:srgbClr val="FFFFFF"/>
                </a:highlight>
                <a:latin typeface="Lato"/>
                <a:ea typeface="Lato"/>
                <a:cs typeface="Lato"/>
                <a:sym typeface="Lato"/>
              </a:rPr>
              <a:t>* </a:t>
            </a:r>
          </a:p>
          <a:p>
            <a:pPr marL="0" lvl="0" indent="0" algn="ctr" rtl="0">
              <a:spcBef>
                <a:spcPts val="0"/>
              </a:spcBef>
              <a:spcAft>
                <a:spcPts val="0"/>
              </a:spcAft>
              <a:buNone/>
            </a:pPr>
            <a:r>
              <a:rPr lang="en-US" sz="2800" b="1" dirty="0">
                <a:solidFill>
                  <a:schemeClr val="dk1"/>
                </a:solidFill>
                <a:highlight>
                  <a:srgbClr val="FFFFFF"/>
                </a:highlight>
                <a:latin typeface="+mj-lt"/>
                <a:ea typeface="Lato"/>
                <a:cs typeface="Lato"/>
                <a:sym typeface="Lato"/>
              </a:rPr>
              <a:t>Council of Delegates (COD)</a:t>
            </a:r>
          </a:p>
          <a:p>
            <a:pPr marL="0" lvl="0" indent="0" algn="ctr" rtl="0">
              <a:spcBef>
                <a:spcPts val="0"/>
              </a:spcBef>
              <a:spcAft>
                <a:spcPts val="0"/>
              </a:spcAft>
              <a:buNone/>
            </a:pPr>
            <a:r>
              <a:rPr lang="en-US" sz="2000" b="1" dirty="0">
                <a:solidFill>
                  <a:schemeClr val="dk1"/>
                </a:solidFill>
                <a:highlight>
                  <a:srgbClr val="FFFFFF"/>
                </a:highlight>
              </a:rPr>
              <a:t>     (Canadian and </a:t>
            </a:r>
            <a:r>
              <a:rPr lang="en-US" sz="2000" b="1" dirty="0">
                <a:solidFill>
                  <a:schemeClr val="dk1"/>
                </a:solidFill>
                <a:highlight>
                  <a:srgbClr val="FFFFFF"/>
                </a:highlight>
                <a:latin typeface="Lato"/>
                <a:ea typeface="Lato"/>
                <a:cs typeface="Lato"/>
                <a:sym typeface="Lato"/>
              </a:rPr>
              <a:t>American Delegates)</a:t>
            </a:r>
            <a:endParaRPr lang="en-US" sz="1200" b="1" dirty="0">
              <a:solidFill>
                <a:schemeClr val="dk1"/>
              </a:solidFill>
              <a:highlight>
                <a:srgbClr val="FFFFFF"/>
              </a:highlight>
              <a:latin typeface="Lato"/>
              <a:ea typeface="Lato"/>
              <a:cs typeface="Lato"/>
              <a:sym typeface="Lato"/>
            </a:endParaRPr>
          </a:p>
          <a:p>
            <a:pPr algn="ctr"/>
            <a:r>
              <a:rPr lang="en-US" sz="2000" b="1" dirty="0">
                <a:solidFill>
                  <a:schemeClr val="dk1"/>
                </a:solidFill>
                <a:highlight>
                  <a:srgbClr val="FFFFFF"/>
                </a:highlight>
                <a:latin typeface="Lato"/>
                <a:ea typeface="Lato"/>
                <a:cs typeface="Lato"/>
                <a:sym typeface="Lato"/>
              </a:rPr>
              <a:t>*</a:t>
            </a:r>
          </a:p>
          <a:p>
            <a:pPr algn="ctr"/>
            <a:r>
              <a:rPr lang="en-US" sz="2800" b="1" dirty="0">
                <a:solidFill>
                  <a:schemeClr val="dk1"/>
                </a:solidFill>
                <a:highlight>
                  <a:srgbClr val="FFFFFF"/>
                </a:highlight>
              </a:rPr>
              <a:t>Synod</a:t>
            </a:r>
            <a:r>
              <a:rPr lang="en-US" sz="2000" b="1" dirty="0">
                <a:solidFill>
                  <a:schemeClr val="dk1"/>
                </a:solidFill>
                <a:highlight>
                  <a:srgbClr val="FFFFFF"/>
                </a:highlight>
                <a:latin typeface="Lato"/>
                <a:ea typeface="Lato"/>
                <a:cs typeface="Lato"/>
                <a:sym typeface="Lato"/>
              </a:rPr>
              <a:t> </a:t>
            </a:r>
          </a:p>
          <a:p>
            <a:pPr marL="0" lvl="0" indent="0" algn="l" rtl="0">
              <a:spcBef>
                <a:spcPts val="0"/>
              </a:spcBef>
              <a:spcAft>
                <a:spcPts val="0"/>
              </a:spcAft>
              <a:buNone/>
            </a:pPr>
            <a:endParaRPr lang="en-US" sz="800" b="1" dirty="0">
              <a:solidFill>
                <a:schemeClr val="dk1"/>
              </a:solidFill>
              <a:highlight>
                <a:srgbClr val="FFFFFF"/>
              </a:highlight>
              <a:latin typeface="Lato"/>
              <a:ea typeface="Lato"/>
              <a:cs typeface="Lato"/>
              <a:sym typeface="Lato"/>
            </a:endParaRPr>
          </a:p>
          <a:p>
            <a:pPr marL="0" lvl="0" indent="0" algn="l" rtl="0">
              <a:spcBef>
                <a:spcPts val="0"/>
              </a:spcBef>
              <a:spcAft>
                <a:spcPts val="0"/>
              </a:spcAft>
              <a:buNone/>
            </a:pPr>
            <a:r>
              <a:rPr lang="en-US" sz="1400" b="1" dirty="0">
                <a:solidFill>
                  <a:schemeClr val="dk1"/>
                </a:solidFill>
                <a:highlight>
                  <a:srgbClr val="FFFFFF"/>
                </a:highlight>
                <a:latin typeface="Lato"/>
                <a:ea typeface="Lato"/>
                <a:cs typeface="Lato"/>
                <a:sym typeface="Lato"/>
              </a:rPr>
              <a:t>Note: </a:t>
            </a:r>
            <a:r>
              <a:rPr lang="en-US" sz="1400" b="1" i="1" dirty="0">
                <a:solidFill>
                  <a:schemeClr val="dk1"/>
                </a:solidFill>
                <a:highlight>
                  <a:srgbClr val="FFFFFF"/>
                </a:highlight>
                <a:latin typeface="Lato"/>
                <a:ea typeface="Lato"/>
                <a:cs typeface="Lato"/>
                <a:sym typeface="Lato"/>
              </a:rPr>
              <a:t>When </a:t>
            </a:r>
            <a:r>
              <a:rPr lang="en-US" sz="1400" b="1" i="1" dirty="0">
                <a:solidFill>
                  <a:schemeClr val="dk1"/>
                </a:solidFill>
                <a:highlight>
                  <a:srgbClr val="FFFFFF"/>
                </a:highlight>
              </a:rPr>
              <a:t>Sy</a:t>
            </a:r>
            <a:r>
              <a:rPr lang="en-US" sz="1400" b="1" i="1" dirty="0">
                <a:solidFill>
                  <a:schemeClr val="dk1"/>
                </a:solidFill>
                <a:highlight>
                  <a:srgbClr val="FFFFFF"/>
                </a:highlight>
                <a:latin typeface="Lato"/>
                <a:ea typeface="Lato"/>
                <a:cs typeface="Lato"/>
                <a:sym typeface="Lato"/>
              </a:rPr>
              <a:t>nod is not in session, the </a:t>
            </a:r>
            <a:r>
              <a:rPr lang="en-US" sz="1400" b="1" i="1" dirty="0">
                <a:solidFill>
                  <a:schemeClr val="dk1"/>
                </a:solidFill>
                <a:highlight>
                  <a:srgbClr val="FFFFFF"/>
                </a:highlight>
                <a:uFill>
                  <a:noFill/>
                </a:uFill>
                <a:latin typeface="Lato"/>
                <a:ea typeface="Lato"/>
                <a:cs typeface="Lato"/>
                <a:sym typeface="Lato"/>
              </a:rPr>
              <a:t>COD </a:t>
            </a:r>
            <a:r>
              <a:rPr lang="en-US" sz="1400" b="1" i="1" dirty="0">
                <a:solidFill>
                  <a:schemeClr val="dk1"/>
                </a:solidFill>
                <a:highlight>
                  <a:srgbClr val="FFFFFF"/>
                </a:highlight>
                <a:latin typeface="Lato"/>
                <a:ea typeface="Lato"/>
                <a:cs typeface="Lato"/>
                <a:sym typeface="Lato"/>
              </a:rPr>
              <a:t>—a body comprised of representatives from each of 49 classes - functions in the interim of synod to</a:t>
            </a:r>
            <a:r>
              <a:rPr lang="en-US" sz="1400" b="1" i="1" dirty="0">
                <a:solidFill>
                  <a:schemeClr val="dk1"/>
                </a:solidFill>
                <a:highlight>
                  <a:srgbClr val="FFFFFF"/>
                </a:highlight>
              </a:rPr>
              <a:t> </a:t>
            </a:r>
            <a:r>
              <a:rPr lang="en-US" sz="1400" b="1" i="1" dirty="0">
                <a:solidFill>
                  <a:schemeClr val="dk1"/>
                </a:solidFill>
                <a:highlight>
                  <a:srgbClr val="FFFFFF"/>
                </a:highlight>
                <a:latin typeface="Lato"/>
                <a:ea typeface="Lato"/>
                <a:cs typeface="Lato"/>
                <a:sym typeface="Lato"/>
              </a:rPr>
              <a:t>address any matters that cannot wait until the next synod or carry out any decisions assigned by synod*</a:t>
            </a:r>
            <a:endParaRPr lang="en-US" sz="1400" b="1" i="1" dirty="0">
              <a:solidFill>
                <a:schemeClr val="dk1"/>
              </a:solidFill>
              <a:latin typeface="Lato"/>
              <a:ea typeface="Lato"/>
              <a:cs typeface="Lato"/>
              <a:sym typeface="Lato"/>
            </a:endParaRPr>
          </a:p>
        </p:txBody>
      </p:sp>
    </p:spTree>
    <p:extLst>
      <p:ext uri="{BB962C8B-B14F-4D97-AF65-F5344CB8AC3E}">
        <p14:creationId xmlns:p14="http://schemas.microsoft.com/office/powerpoint/2010/main" val="3056947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7B04B-473E-B8B6-C5C3-684BF03126AD}"/>
              </a:ext>
            </a:extLst>
          </p:cNvPr>
          <p:cNvSpPr>
            <a:spLocks noGrp="1"/>
          </p:cNvSpPr>
          <p:nvPr>
            <p:ph type="title"/>
          </p:nvPr>
        </p:nvSpPr>
        <p:spPr>
          <a:xfrm>
            <a:off x="1216479" y="1222513"/>
            <a:ext cx="7780564" cy="1520687"/>
          </a:xfrm>
        </p:spPr>
        <p:txBody>
          <a:bodyPr>
            <a:normAutofit fontScale="90000"/>
          </a:bodyPr>
          <a:lstStyle/>
          <a:p>
            <a:pPr marL="342900" indent="-342900">
              <a:buFont typeface="Arial" panose="020B0604020202020204" pitchFamily="34" charset="0"/>
              <a:buChar char="•"/>
            </a:pPr>
            <a:br>
              <a:rPr lang="en-US" sz="2400" b="1" dirty="0">
                <a:highlight>
                  <a:srgbClr val="FFFFFF"/>
                </a:highlight>
              </a:rPr>
            </a:br>
            <a:br>
              <a:rPr lang="en-US" sz="2400" b="1" dirty="0">
                <a:highlight>
                  <a:srgbClr val="FFFFFF"/>
                </a:highlight>
              </a:rPr>
            </a:br>
            <a:br>
              <a:rPr lang="en-US" sz="2400" b="1" dirty="0">
                <a:highlight>
                  <a:srgbClr val="FFFFFF"/>
                </a:highlight>
              </a:rPr>
            </a:br>
            <a:br>
              <a:rPr lang="en-US" sz="2400" b="1" dirty="0">
                <a:highlight>
                  <a:srgbClr val="FFFFFF"/>
                </a:highlight>
              </a:rPr>
            </a:br>
            <a:br>
              <a:rPr lang="en-US" sz="2400" b="1" dirty="0">
                <a:highlight>
                  <a:srgbClr val="FFFFFF"/>
                </a:highlight>
              </a:rPr>
            </a:br>
            <a:r>
              <a:rPr lang="en-US" sz="3100" dirty="0">
                <a:highlight>
                  <a:srgbClr val="FFFFFF"/>
                </a:highlight>
              </a:rPr>
              <a:t>In addition, the church in each country is governed by their own corporate board…</a:t>
            </a:r>
            <a:br>
              <a:rPr lang="en-US" sz="3100" dirty="0">
                <a:highlight>
                  <a:srgbClr val="FFFFFF"/>
                </a:highlight>
              </a:rPr>
            </a:br>
            <a:br>
              <a:rPr lang="en-US" sz="2400" dirty="0">
                <a:highlight>
                  <a:srgbClr val="FFFFFF"/>
                </a:highlight>
              </a:rPr>
            </a:br>
            <a:r>
              <a:rPr lang="en-US" sz="3100" b="1" dirty="0">
                <a:highlight>
                  <a:srgbClr val="FFFFFF"/>
                </a:highlight>
              </a:rPr>
              <a:t>     1.</a:t>
            </a:r>
            <a:r>
              <a:rPr lang="en-US" sz="3100" b="1" dirty="0">
                <a:solidFill>
                  <a:schemeClr val="dk1"/>
                </a:solidFill>
                <a:highlight>
                  <a:srgbClr val="FFFFFF"/>
                </a:highlight>
                <a:latin typeface="Lato"/>
                <a:ea typeface="Lato"/>
                <a:cs typeface="Lato"/>
                <a:sym typeface="Lato"/>
              </a:rPr>
              <a:t> CRCNA Canada Corporation    </a:t>
            </a:r>
            <a:br>
              <a:rPr lang="en-US" sz="3100" b="1" dirty="0">
                <a:solidFill>
                  <a:schemeClr val="dk1"/>
                </a:solidFill>
                <a:highlight>
                  <a:srgbClr val="FFFFFF"/>
                </a:highlight>
                <a:latin typeface="Lato"/>
                <a:ea typeface="Lato"/>
                <a:cs typeface="Lato"/>
                <a:sym typeface="Lato"/>
              </a:rPr>
            </a:br>
            <a:r>
              <a:rPr lang="en-US" sz="3100" b="1" dirty="0">
                <a:solidFill>
                  <a:schemeClr val="dk1"/>
                </a:solidFill>
                <a:highlight>
                  <a:srgbClr val="FFFFFF"/>
                </a:highlight>
                <a:latin typeface="Lato"/>
                <a:ea typeface="Lato"/>
                <a:cs typeface="Lato"/>
                <a:sym typeface="Lato"/>
              </a:rPr>
              <a:t>                      (Burlington)</a:t>
            </a:r>
            <a:br>
              <a:rPr lang="en-US" sz="3100" b="1" dirty="0">
                <a:solidFill>
                  <a:schemeClr val="dk1"/>
                </a:solidFill>
                <a:highlight>
                  <a:srgbClr val="FFFFFF"/>
                </a:highlight>
                <a:latin typeface="Lato"/>
                <a:ea typeface="Lato"/>
                <a:cs typeface="Lato"/>
                <a:sym typeface="Lato"/>
              </a:rPr>
            </a:br>
            <a:r>
              <a:rPr lang="en-US" sz="3100" b="1" dirty="0">
                <a:solidFill>
                  <a:schemeClr val="dk1"/>
                </a:solidFill>
                <a:highlight>
                  <a:srgbClr val="FFFFFF"/>
                </a:highlight>
                <a:latin typeface="Lato"/>
                <a:ea typeface="Lato"/>
                <a:cs typeface="Lato"/>
                <a:sym typeface="Lato"/>
              </a:rPr>
              <a:t> </a:t>
            </a:r>
            <a:br>
              <a:rPr lang="en-US" sz="3100" b="1" dirty="0">
                <a:solidFill>
                  <a:schemeClr val="dk1"/>
                </a:solidFill>
                <a:highlight>
                  <a:srgbClr val="FFFFFF"/>
                </a:highlight>
                <a:latin typeface="Lato"/>
                <a:ea typeface="Lato"/>
                <a:cs typeface="Lato"/>
                <a:sym typeface="Lato"/>
              </a:rPr>
            </a:br>
            <a:r>
              <a:rPr lang="en-US" sz="3100" b="1" dirty="0">
                <a:solidFill>
                  <a:schemeClr val="dk1"/>
                </a:solidFill>
                <a:highlight>
                  <a:srgbClr val="FFFFFF"/>
                </a:highlight>
                <a:latin typeface="Lato"/>
                <a:ea typeface="Lato"/>
                <a:cs typeface="Lato"/>
                <a:sym typeface="Lato"/>
              </a:rPr>
              <a:t>     2. CRCNA U.S. Corporation </a:t>
            </a:r>
            <a:br>
              <a:rPr lang="en-US" sz="3100" b="1" dirty="0">
                <a:solidFill>
                  <a:schemeClr val="dk1"/>
                </a:solidFill>
                <a:highlight>
                  <a:srgbClr val="FFFFFF"/>
                </a:highlight>
                <a:latin typeface="Lato"/>
                <a:ea typeface="Lato"/>
                <a:cs typeface="Lato"/>
                <a:sym typeface="Lato"/>
              </a:rPr>
            </a:br>
            <a:r>
              <a:rPr lang="en-US" sz="3100" b="1" dirty="0">
                <a:solidFill>
                  <a:schemeClr val="dk1"/>
                </a:solidFill>
                <a:highlight>
                  <a:srgbClr val="FFFFFF"/>
                </a:highlight>
                <a:latin typeface="Lato"/>
                <a:ea typeface="Lato"/>
                <a:cs typeface="Lato"/>
                <a:sym typeface="Lato"/>
              </a:rPr>
              <a:t>                   (Grand Rapids) </a:t>
            </a:r>
            <a:br>
              <a:rPr lang="en-US" sz="3100" b="1" dirty="0">
                <a:solidFill>
                  <a:schemeClr val="dk1"/>
                </a:solidFill>
                <a:highlight>
                  <a:srgbClr val="FFFFFF"/>
                </a:highlight>
                <a:latin typeface="Lato"/>
                <a:ea typeface="Lato"/>
                <a:cs typeface="Lato"/>
                <a:sym typeface="Lato"/>
              </a:rPr>
            </a:br>
            <a:br>
              <a:rPr lang="en-US" sz="3100" b="1" dirty="0">
                <a:solidFill>
                  <a:schemeClr val="dk1"/>
                </a:solidFill>
                <a:highlight>
                  <a:srgbClr val="FFFFFF"/>
                </a:highlight>
                <a:latin typeface="Lato"/>
                <a:ea typeface="Lato"/>
                <a:cs typeface="Lato"/>
                <a:sym typeface="Lato"/>
              </a:rPr>
            </a:br>
            <a:r>
              <a:rPr lang="en-US" sz="1800" dirty="0">
                <a:solidFill>
                  <a:schemeClr val="dk1"/>
                </a:solidFill>
                <a:highlight>
                  <a:srgbClr val="FFFFFF"/>
                </a:highlight>
                <a:latin typeface="Lato"/>
                <a:ea typeface="Lato"/>
                <a:cs typeface="Lato"/>
                <a:sym typeface="Lato"/>
              </a:rPr>
              <a:t>Note:  Each Corporation is responsible for denominational office lead by an Executive Director responsible for the work in their own </a:t>
            </a:r>
            <a:r>
              <a:rPr lang="en-US" sz="1800" dirty="0">
                <a:highlight>
                  <a:srgbClr val="FFFFFF"/>
                </a:highlight>
              </a:rPr>
              <a:t>country. B</a:t>
            </a:r>
            <a:r>
              <a:rPr lang="en-US" sz="1800" dirty="0">
                <a:solidFill>
                  <a:schemeClr val="dk1"/>
                </a:solidFill>
                <a:highlight>
                  <a:srgbClr val="FFFFFF"/>
                </a:highlight>
                <a:latin typeface="Lato"/>
                <a:ea typeface="Lato"/>
                <a:cs typeface="Lato"/>
                <a:sym typeface="Lato"/>
              </a:rPr>
              <a:t>oth work with the </a:t>
            </a:r>
            <a:r>
              <a:rPr lang="en-US" sz="1800" b="1" i="1" dirty="0">
                <a:solidFill>
                  <a:schemeClr val="dk1"/>
                </a:solidFill>
                <a:highlight>
                  <a:srgbClr val="FFFFFF"/>
                </a:highlight>
                <a:latin typeface="Lato"/>
                <a:ea typeface="Lato"/>
                <a:cs typeface="Lato"/>
                <a:sym typeface="Lato"/>
              </a:rPr>
              <a:t>Office of the General Secretary </a:t>
            </a:r>
            <a:r>
              <a:rPr lang="en-US" sz="1800" dirty="0">
                <a:solidFill>
                  <a:schemeClr val="dk1"/>
                </a:solidFill>
                <a:highlight>
                  <a:srgbClr val="FFFFFF"/>
                </a:highlight>
                <a:latin typeface="Lato"/>
                <a:ea typeface="Lato"/>
                <a:cs typeface="Lato"/>
                <a:sym typeface="Lato"/>
              </a:rPr>
              <a:t>in delivering support and joint ministry across North America and globally</a:t>
            </a:r>
            <a:br>
              <a:rPr lang="en-US" sz="3100" dirty="0">
                <a:solidFill>
                  <a:schemeClr val="dk1"/>
                </a:solidFill>
                <a:highlight>
                  <a:srgbClr val="FFFFFF"/>
                </a:highlight>
                <a:latin typeface="Lato"/>
                <a:ea typeface="Lato"/>
                <a:cs typeface="Lato"/>
                <a:sym typeface="Lato"/>
              </a:rPr>
            </a:br>
            <a:endParaRPr lang="en-CA" sz="3100" dirty="0"/>
          </a:p>
        </p:txBody>
      </p:sp>
    </p:spTree>
    <p:extLst>
      <p:ext uri="{BB962C8B-B14F-4D97-AF65-F5344CB8AC3E}">
        <p14:creationId xmlns:p14="http://schemas.microsoft.com/office/powerpoint/2010/main" val="2864127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0E1FE-2B03-BD6E-7AE5-09327043D91D}"/>
              </a:ext>
            </a:extLst>
          </p:cNvPr>
          <p:cNvSpPr>
            <a:spLocks noGrp="1"/>
          </p:cNvSpPr>
          <p:nvPr>
            <p:ph type="title"/>
          </p:nvPr>
        </p:nvSpPr>
        <p:spPr>
          <a:xfrm>
            <a:off x="1272725" y="186375"/>
            <a:ext cx="7263600" cy="466768"/>
          </a:xfrm>
        </p:spPr>
        <p:txBody>
          <a:bodyPr>
            <a:normAutofit fontScale="90000"/>
          </a:bodyPr>
          <a:lstStyle/>
          <a:p>
            <a:br>
              <a:rPr lang="en-CA" u="sng" dirty="0"/>
            </a:br>
            <a:r>
              <a:rPr lang="en-CA" u="sng" dirty="0"/>
              <a:t>The 4 </a:t>
            </a:r>
            <a:r>
              <a:rPr lang="en-CA" b="1" u="sng" dirty="0"/>
              <a:t>Agencies</a:t>
            </a:r>
            <a:r>
              <a:rPr lang="en-CA" u="sng" dirty="0"/>
              <a:t> of the CRCNA include:</a:t>
            </a:r>
            <a:endParaRPr lang="en-CA" dirty="0"/>
          </a:p>
        </p:txBody>
      </p:sp>
      <p:sp>
        <p:nvSpPr>
          <p:cNvPr id="4" name="TextBox 3">
            <a:extLst>
              <a:ext uri="{FF2B5EF4-FFF2-40B4-BE49-F238E27FC236}">
                <a16:creationId xmlns:a16="http://schemas.microsoft.com/office/drawing/2014/main" id="{7B23727A-92C9-E9FE-A80E-8C7A42014202}"/>
              </a:ext>
            </a:extLst>
          </p:cNvPr>
          <p:cNvSpPr txBox="1"/>
          <p:nvPr/>
        </p:nvSpPr>
        <p:spPr>
          <a:xfrm>
            <a:off x="824592" y="832757"/>
            <a:ext cx="8596993" cy="4185761"/>
          </a:xfrm>
          <a:prstGeom prst="rect">
            <a:avLst/>
          </a:prstGeom>
          <a:noFill/>
        </p:spPr>
        <p:txBody>
          <a:bodyPr wrap="square">
            <a:spAutoFit/>
          </a:bodyPr>
          <a:lstStyle/>
          <a:p>
            <a:pPr marL="508000" lvl="1" indent="0">
              <a:buClr>
                <a:schemeClr val="dk1"/>
              </a:buClr>
              <a:buSzPts val="2800"/>
              <a:buNone/>
            </a:pPr>
            <a:endParaRPr lang="en-US" sz="2800" b="1" dirty="0">
              <a:solidFill>
                <a:schemeClr val="tx1"/>
              </a:solidFill>
              <a:latin typeface="Lato" panose="020F0502020204030203" pitchFamily="34" charset="0"/>
              <a:ea typeface="Lato" panose="020F0502020204030203" pitchFamily="34" charset="0"/>
              <a:cs typeface="Lato" panose="020F0502020204030203" pitchFamily="34" charset="0"/>
            </a:endParaRPr>
          </a:p>
          <a:p>
            <a:pPr marL="508000" lvl="1" indent="0">
              <a:buClr>
                <a:schemeClr val="dk1"/>
              </a:buClr>
              <a:buSzPts val="2800"/>
              <a:buNone/>
            </a:pPr>
            <a:r>
              <a:rPr lang="en-US" sz="2800" b="1" dirty="0">
                <a:solidFill>
                  <a:schemeClr val="tx1"/>
                </a:solidFill>
                <a:latin typeface="Lato" panose="020F0502020204030203" pitchFamily="34" charset="0"/>
                <a:ea typeface="Lato" panose="020F0502020204030203" pitchFamily="34" charset="0"/>
                <a:cs typeface="Lato" panose="020F0502020204030203" pitchFamily="34" charset="0"/>
              </a:rPr>
              <a:t>Thrive -</a:t>
            </a:r>
            <a:r>
              <a:rPr lang="en-US" sz="2800" dirty="0">
                <a:solidFill>
                  <a:schemeClr val="tx1"/>
                </a:solidFill>
                <a:latin typeface="Lato" panose="020F0502020204030203" pitchFamily="34" charset="0"/>
                <a:ea typeface="Lato" panose="020F0502020204030203" pitchFamily="34" charset="0"/>
                <a:cs typeface="Lato" panose="020F0502020204030203" pitchFamily="34" charset="0"/>
                <a:sym typeface="Lato"/>
              </a:rPr>
              <a:t> congregational support ministry </a:t>
            </a:r>
            <a:r>
              <a:rPr lang="en-US" sz="2800" b="1" dirty="0">
                <a:solidFill>
                  <a:schemeClr val="tx1"/>
                </a:solidFill>
                <a:latin typeface="Lato" panose="020F0502020204030203" pitchFamily="34" charset="0"/>
                <a:ea typeface="Lato" panose="020F0502020204030203" pitchFamily="34" charset="0"/>
                <a:cs typeface="Lato" panose="020F0502020204030203" pitchFamily="34" charset="0"/>
                <a:sym typeface="Lato"/>
              </a:rPr>
              <a:t> </a:t>
            </a:r>
          </a:p>
          <a:p>
            <a:pPr marL="508000" lvl="1" indent="0">
              <a:buClr>
                <a:schemeClr val="dk1"/>
              </a:buClr>
              <a:buSzPts val="2800"/>
              <a:buNone/>
            </a:pPr>
            <a:endParaRPr lang="en-US" sz="2800" b="1" dirty="0">
              <a:solidFill>
                <a:schemeClr val="tx1"/>
              </a:solidFill>
              <a:latin typeface="Lato" panose="020F0502020204030203" pitchFamily="34" charset="0"/>
              <a:ea typeface="Lato" panose="020F0502020204030203" pitchFamily="34" charset="0"/>
              <a:cs typeface="Lato" panose="020F0502020204030203" pitchFamily="34" charset="0"/>
            </a:endParaRPr>
          </a:p>
          <a:p>
            <a:pPr marL="508000" lvl="1" indent="0">
              <a:buClr>
                <a:schemeClr val="dk1"/>
              </a:buClr>
              <a:buSzPts val="2800"/>
              <a:buNone/>
            </a:pPr>
            <a:r>
              <a:rPr lang="en-US" sz="2800" b="1" dirty="0">
                <a:solidFill>
                  <a:schemeClr val="tx1"/>
                </a:solidFill>
                <a:latin typeface="Lato" panose="020F0502020204030203" pitchFamily="34" charset="0"/>
                <a:ea typeface="Lato" panose="020F0502020204030203" pitchFamily="34" charset="0"/>
                <a:cs typeface="Lato" panose="020F0502020204030203" pitchFamily="34" charset="0"/>
              </a:rPr>
              <a:t>Resonate Global Mission -</a:t>
            </a:r>
            <a:r>
              <a:rPr lang="en-US" sz="2800" dirty="0">
                <a:solidFill>
                  <a:schemeClr val="tx1"/>
                </a:solidFill>
                <a:latin typeface="Lato" panose="020F0502020204030203" pitchFamily="34" charset="0"/>
                <a:ea typeface="Lato" panose="020F0502020204030203" pitchFamily="34" charset="0"/>
                <a:cs typeface="Lato" panose="020F0502020204030203" pitchFamily="34" charset="0"/>
                <a:sym typeface="Lato"/>
              </a:rPr>
              <a:t> mission agency </a:t>
            </a:r>
            <a:endParaRPr lang="en-US" sz="2800" b="1" dirty="0">
              <a:solidFill>
                <a:schemeClr val="tx1"/>
              </a:solidFill>
              <a:latin typeface="Lato" panose="020F0502020204030203" pitchFamily="34" charset="0"/>
              <a:ea typeface="Lato" panose="020F0502020204030203" pitchFamily="34" charset="0"/>
              <a:cs typeface="Lato" panose="020F0502020204030203" pitchFamily="34" charset="0"/>
              <a:sym typeface="Lato"/>
            </a:endParaRPr>
          </a:p>
          <a:p>
            <a:pPr marL="508000" lvl="1" indent="0" algn="l" rtl="0">
              <a:spcBef>
                <a:spcPts val="0"/>
              </a:spcBef>
              <a:spcAft>
                <a:spcPts val="0"/>
              </a:spcAft>
              <a:buClr>
                <a:schemeClr val="dk1"/>
              </a:buClr>
              <a:buSzPts val="2800"/>
              <a:buNone/>
            </a:pPr>
            <a:endParaRPr lang="en-US" sz="2800" b="1" dirty="0">
              <a:solidFill>
                <a:schemeClr val="tx1"/>
              </a:solidFill>
              <a:latin typeface="Lato" panose="020F0502020204030203" pitchFamily="34" charset="0"/>
              <a:ea typeface="Lato" panose="020F0502020204030203" pitchFamily="34" charset="0"/>
              <a:cs typeface="Lato" panose="020F0502020204030203" pitchFamily="34" charset="0"/>
              <a:sym typeface="Lato"/>
            </a:endParaRPr>
          </a:p>
          <a:p>
            <a:pPr marL="508000" lvl="1" indent="0">
              <a:buClr>
                <a:schemeClr val="dk1"/>
              </a:buClr>
              <a:buSzPts val="2800"/>
              <a:buNone/>
            </a:pPr>
            <a:r>
              <a:rPr lang="en-US" sz="2800" b="1" dirty="0" err="1">
                <a:solidFill>
                  <a:schemeClr val="tx1"/>
                </a:solidFill>
                <a:latin typeface="Lato" panose="020F0502020204030203" pitchFamily="34" charset="0"/>
                <a:ea typeface="Lato" panose="020F0502020204030203" pitchFamily="34" charset="0"/>
                <a:cs typeface="Lato" panose="020F0502020204030203" pitchFamily="34" charset="0"/>
              </a:rPr>
              <a:t>ReFrame</a:t>
            </a:r>
            <a:r>
              <a:rPr lang="en-US" sz="2800" b="1" dirty="0">
                <a:solidFill>
                  <a:schemeClr val="tx1"/>
                </a:solidFill>
                <a:latin typeface="Lato" panose="020F0502020204030203" pitchFamily="34" charset="0"/>
                <a:ea typeface="Lato" panose="020F0502020204030203" pitchFamily="34" charset="0"/>
                <a:cs typeface="Lato" panose="020F0502020204030203" pitchFamily="34" charset="0"/>
              </a:rPr>
              <a:t> Ministries - </a:t>
            </a:r>
            <a:r>
              <a:rPr lang="en-US" sz="2800" dirty="0">
                <a:solidFill>
                  <a:schemeClr val="tx1"/>
                </a:solidFill>
                <a:latin typeface="Lato" panose="020F0502020204030203" pitchFamily="34" charset="0"/>
                <a:ea typeface="Lato" panose="020F0502020204030203" pitchFamily="34" charset="0"/>
                <a:cs typeface="Lato" panose="020F0502020204030203" pitchFamily="34" charset="0"/>
                <a:sym typeface="Lato"/>
              </a:rPr>
              <a:t>A media outreach ministry </a:t>
            </a:r>
            <a:endParaRPr lang="en-US" sz="2800" b="1" dirty="0">
              <a:solidFill>
                <a:schemeClr val="tx1"/>
              </a:solidFill>
              <a:latin typeface="Lato" panose="020F0502020204030203" pitchFamily="34" charset="0"/>
              <a:ea typeface="Lato" panose="020F0502020204030203" pitchFamily="34" charset="0"/>
              <a:cs typeface="Lato" panose="020F0502020204030203" pitchFamily="34" charset="0"/>
              <a:sym typeface="Lato"/>
            </a:endParaRPr>
          </a:p>
          <a:p>
            <a:pPr marL="508000" lvl="1" indent="0" algn="l" rtl="0">
              <a:spcBef>
                <a:spcPts val="0"/>
              </a:spcBef>
              <a:spcAft>
                <a:spcPts val="0"/>
              </a:spcAft>
              <a:buClr>
                <a:schemeClr val="dk1"/>
              </a:buClr>
              <a:buSzPts val="2800"/>
              <a:buNone/>
            </a:pPr>
            <a:endParaRPr lang="en-US" sz="2800" b="1" dirty="0">
              <a:solidFill>
                <a:schemeClr val="tx1"/>
              </a:solidFill>
              <a:latin typeface="Lato" panose="020F0502020204030203" pitchFamily="34" charset="0"/>
              <a:ea typeface="Lato" panose="020F0502020204030203" pitchFamily="34" charset="0"/>
              <a:cs typeface="Lato" panose="020F0502020204030203" pitchFamily="34" charset="0"/>
              <a:sym typeface="Lato"/>
            </a:endParaRPr>
          </a:p>
          <a:p>
            <a:pPr marL="508000" lvl="1" indent="0">
              <a:buClr>
                <a:schemeClr val="dk1"/>
              </a:buClr>
              <a:buSzPts val="2800"/>
              <a:buNone/>
            </a:pPr>
            <a:r>
              <a:rPr lang="en-US" sz="2800" b="1" dirty="0">
                <a:solidFill>
                  <a:schemeClr val="tx1"/>
                </a:solidFill>
                <a:latin typeface="Lato" panose="020F0502020204030203" pitchFamily="34" charset="0"/>
                <a:ea typeface="Lato" panose="020F0502020204030203" pitchFamily="34" charset="0"/>
                <a:cs typeface="Lato" panose="020F0502020204030203" pitchFamily="34" charset="0"/>
              </a:rPr>
              <a:t>World Renew - </a:t>
            </a:r>
            <a:r>
              <a:rPr lang="en-US" sz="2800" dirty="0">
                <a:solidFill>
                  <a:schemeClr val="tx1"/>
                </a:solidFill>
                <a:latin typeface="Lato" panose="020F0502020204030203" pitchFamily="34" charset="0"/>
                <a:ea typeface="Lato" panose="020F0502020204030203" pitchFamily="34" charset="0"/>
                <a:cs typeface="Lato" panose="020F0502020204030203" pitchFamily="34" charset="0"/>
                <a:sym typeface="Lato"/>
              </a:rPr>
              <a:t>A relief and development agency </a:t>
            </a:r>
            <a:endParaRPr lang="en-US" sz="2800" b="1" dirty="0">
              <a:solidFill>
                <a:schemeClr val="tx1"/>
              </a:solidFill>
              <a:latin typeface="Lato" panose="020F0502020204030203" pitchFamily="34" charset="0"/>
              <a:ea typeface="Lato" panose="020F0502020204030203" pitchFamily="34" charset="0"/>
              <a:cs typeface="Lato" panose="020F0502020204030203" pitchFamily="34" charset="0"/>
              <a:sym typeface="Lato"/>
            </a:endParaRPr>
          </a:p>
          <a:p>
            <a:pPr marL="508000" lvl="1" indent="0" algn="l" rtl="0">
              <a:spcBef>
                <a:spcPts val="0"/>
              </a:spcBef>
              <a:spcAft>
                <a:spcPts val="0"/>
              </a:spcAft>
              <a:buClr>
                <a:schemeClr val="dk1"/>
              </a:buClr>
              <a:buSzPts val="2800"/>
              <a:buNone/>
            </a:pPr>
            <a:endParaRPr lang="en-US" sz="2800" b="1" dirty="0">
              <a:solidFill>
                <a:schemeClr val="tx1"/>
              </a:solidFill>
              <a:latin typeface="Lato"/>
              <a:ea typeface="Lato"/>
              <a:cs typeface="Lato"/>
              <a:sym typeface="Lato"/>
            </a:endParaRPr>
          </a:p>
          <a:p>
            <a:pPr marL="508000" lvl="1" indent="0">
              <a:buClr>
                <a:schemeClr val="dk1"/>
              </a:buClr>
              <a:buSzPts val="2800"/>
              <a:buNone/>
            </a:pPr>
            <a:endParaRPr lang="en-US" sz="1400" b="1" dirty="0">
              <a:solidFill>
                <a:schemeClr val="tx1"/>
              </a:solidFill>
              <a:latin typeface="Lato"/>
              <a:ea typeface="Lato"/>
              <a:cs typeface="Lato"/>
              <a:sym typeface="Lato"/>
            </a:endParaRPr>
          </a:p>
        </p:txBody>
      </p:sp>
    </p:spTree>
    <p:extLst>
      <p:ext uri="{BB962C8B-B14F-4D97-AF65-F5344CB8AC3E}">
        <p14:creationId xmlns:p14="http://schemas.microsoft.com/office/powerpoint/2010/main" val="2863262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C1D3A-76DC-83E6-9ECF-1E6D3013E868}"/>
              </a:ext>
            </a:extLst>
          </p:cNvPr>
          <p:cNvSpPr>
            <a:spLocks noGrp="1"/>
          </p:cNvSpPr>
          <p:nvPr>
            <p:ph type="title"/>
          </p:nvPr>
        </p:nvSpPr>
        <p:spPr>
          <a:xfrm>
            <a:off x="1272725" y="186373"/>
            <a:ext cx="7263600" cy="1789383"/>
          </a:xfrm>
        </p:spPr>
        <p:txBody>
          <a:bodyPr>
            <a:normAutofit/>
          </a:bodyPr>
          <a:lstStyle/>
          <a:p>
            <a:r>
              <a:rPr lang="en-CA" u="sng" dirty="0"/>
              <a:t>And two educational institutions</a:t>
            </a:r>
            <a:r>
              <a:rPr lang="en-CA" dirty="0"/>
              <a:t>…</a:t>
            </a:r>
          </a:p>
        </p:txBody>
      </p:sp>
      <p:sp>
        <p:nvSpPr>
          <p:cNvPr id="4" name="TextBox 3">
            <a:extLst>
              <a:ext uri="{FF2B5EF4-FFF2-40B4-BE49-F238E27FC236}">
                <a16:creationId xmlns:a16="http://schemas.microsoft.com/office/drawing/2014/main" id="{CC42FFF8-392C-1078-0F0C-093D47CD5F04}"/>
              </a:ext>
            </a:extLst>
          </p:cNvPr>
          <p:cNvSpPr txBox="1"/>
          <p:nvPr/>
        </p:nvSpPr>
        <p:spPr>
          <a:xfrm>
            <a:off x="1272725" y="2202418"/>
            <a:ext cx="6997695" cy="1569660"/>
          </a:xfrm>
          <a:prstGeom prst="rect">
            <a:avLst/>
          </a:prstGeom>
          <a:noFill/>
        </p:spPr>
        <p:txBody>
          <a:bodyPr wrap="square">
            <a:spAutoFit/>
          </a:bodyPr>
          <a:lstStyle/>
          <a:p>
            <a:pPr marL="508000" lvl="1" algn="l" rtl="0">
              <a:spcBef>
                <a:spcPts val="0"/>
              </a:spcBef>
              <a:spcAft>
                <a:spcPts val="0"/>
              </a:spcAft>
              <a:buClr>
                <a:schemeClr val="dk1"/>
              </a:buClr>
              <a:buSzPts val="2800"/>
            </a:pPr>
            <a:r>
              <a:rPr lang="en-US" sz="3200" dirty="0">
                <a:solidFill>
                  <a:schemeClr val="tx1"/>
                </a:solidFill>
                <a:latin typeface="Lato"/>
                <a:ea typeface="Lato"/>
                <a:cs typeface="Lato"/>
                <a:sym typeface="Lato"/>
              </a:rPr>
              <a:t>1. </a:t>
            </a:r>
            <a:r>
              <a:rPr lang="en-US" sz="3200" b="1" dirty="0">
                <a:solidFill>
                  <a:schemeClr val="tx1"/>
                </a:solidFill>
                <a:latin typeface="Lato"/>
                <a:ea typeface="Lato"/>
                <a:cs typeface="Lato"/>
                <a:sym typeface="Lato"/>
              </a:rPr>
              <a:t>Calvin University</a:t>
            </a:r>
          </a:p>
          <a:p>
            <a:pPr marL="914400" lvl="1" indent="-406400" algn="l" rtl="0">
              <a:spcBef>
                <a:spcPts val="0"/>
              </a:spcBef>
              <a:spcAft>
                <a:spcPts val="0"/>
              </a:spcAft>
              <a:buClr>
                <a:schemeClr val="dk1"/>
              </a:buClr>
              <a:buSzPts val="2800"/>
              <a:buFont typeface="Lato"/>
              <a:buChar char="○"/>
            </a:pPr>
            <a:endParaRPr lang="en-US" sz="3200" dirty="0">
              <a:solidFill>
                <a:schemeClr val="tx1"/>
              </a:solidFill>
              <a:latin typeface="Lato"/>
              <a:ea typeface="Lato"/>
              <a:cs typeface="Lato"/>
              <a:sym typeface="Lato"/>
            </a:endParaRPr>
          </a:p>
          <a:p>
            <a:pPr marL="508000" lvl="1" algn="l" rtl="0">
              <a:spcBef>
                <a:spcPts val="0"/>
              </a:spcBef>
              <a:spcAft>
                <a:spcPts val="0"/>
              </a:spcAft>
              <a:buClr>
                <a:schemeClr val="dk1"/>
              </a:buClr>
              <a:buSzPts val="2800"/>
            </a:pPr>
            <a:r>
              <a:rPr lang="en-US" sz="3200" dirty="0">
                <a:solidFill>
                  <a:schemeClr val="tx1"/>
                </a:solidFill>
                <a:latin typeface="Lato"/>
                <a:ea typeface="Lato"/>
                <a:cs typeface="Lato"/>
                <a:sym typeface="Lato"/>
              </a:rPr>
              <a:t>2. </a:t>
            </a:r>
            <a:r>
              <a:rPr lang="en-US" sz="3200" b="1" dirty="0">
                <a:solidFill>
                  <a:schemeClr val="tx1"/>
                </a:solidFill>
                <a:latin typeface="Lato"/>
                <a:ea typeface="Lato"/>
                <a:cs typeface="Lato"/>
                <a:sym typeface="Lato"/>
              </a:rPr>
              <a:t>Calvin Theological  Seminary</a:t>
            </a:r>
          </a:p>
        </p:txBody>
      </p:sp>
    </p:spTree>
    <p:extLst>
      <p:ext uri="{BB962C8B-B14F-4D97-AF65-F5344CB8AC3E}">
        <p14:creationId xmlns:p14="http://schemas.microsoft.com/office/powerpoint/2010/main" val="791488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B8E58-BDD2-6E03-E6A0-D3E23EF57995}"/>
              </a:ext>
            </a:extLst>
          </p:cNvPr>
          <p:cNvSpPr>
            <a:spLocks noGrp="1"/>
          </p:cNvSpPr>
          <p:nvPr>
            <p:ph type="title"/>
          </p:nvPr>
        </p:nvSpPr>
        <p:spPr>
          <a:xfrm>
            <a:off x="1134836" y="253092"/>
            <a:ext cx="7935685" cy="1605525"/>
          </a:xfrm>
        </p:spPr>
        <p:txBody>
          <a:bodyPr>
            <a:normAutofit fontScale="90000"/>
          </a:bodyPr>
          <a:lstStyle/>
          <a:p>
            <a:pPr marL="508000" lvl="1">
              <a:lnSpc>
                <a:spcPct val="95000"/>
              </a:lnSpc>
              <a:buSzPts val="2800"/>
            </a:pPr>
            <a:r>
              <a:rPr lang="en-US" u="sng" dirty="0">
                <a:solidFill>
                  <a:schemeClr val="tx1"/>
                </a:solidFill>
              </a:rPr>
              <a:t>3 Unique Justice Ministries in Canada include:</a:t>
            </a:r>
            <a:br>
              <a:rPr lang="en-US" u="sng" dirty="0">
                <a:solidFill>
                  <a:schemeClr val="tx1"/>
                </a:solidFill>
              </a:rPr>
            </a:br>
            <a:br>
              <a:rPr lang="en-US" u="sng" dirty="0">
                <a:solidFill>
                  <a:schemeClr val="tx1"/>
                </a:solidFill>
              </a:rPr>
            </a:br>
            <a:br>
              <a:rPr lang="en-US" u="sng" dirty="0">
                <a:solidFill>
                  <a:schemeClr val="tx1"/>
                </a:solidFill>
              </a:rPr>
            </a:br>
            <a:br>
              <a:rPr lang="en-US" u="sng" dirty="0">
                <a:solidFill>
                  <a:schemeClr val="tx1"/>
                </a:solidFill>
              </a:rPr>
            </a:br>
            <a:br>
              <a:rPr lang="en-US" u="sng" dirty="0">
                <a:solidFill>
                  <a:schemeClr val="tx1"/>
                </a:solidFill>
              </a:rPr>
            </a:br>
            <a:br>
              <a:rPr lang="en-US" u="sng" dirty="0">
                <a:solidFill>
                  <a:schemeClr val="tx1"/>
                </a:solidFill>
              </a:rPr>
            </a:br>
            <a:br>
              <a:rPr lang="en-US" u="sng" dirty="0">
                <a:solidFill>
                  <a:schemeClr val="tx1"/>
                </a:solidFill>
              </a:rPr>
            </a:br>
            <a:br>
              <a:rPr lang="en-US" u="sng" dirty="0">
                <a:solidFill>
                  <a:schemeClr val="bg1"/>
                </a:solidFill>
              </a:rPr>
            </a:br>
            <a:r>
              <a:rPr lang="en-US" sz="4000" u="sng" dirty="0">
                <a:solidFill>
                  <a:schemeClr val="tx1"/>
                </a:solidFill>
              </a:rPr>
              <a:t>The 3 Unique Justice Ministries in Canada</a:t>
            </a:r>
            <a:br>
              <a:rPr lang="en-US" sz="4000" u="sng" dirty="0">
                <a:solidFill>
                  <a:schemeClr val="tx1"/>
                </a:solidFill>
              </a:rPr>
            </a:br>
            <a:r>
              <a:rPr lang="en-US" sz="2700" u="sng" dirty="0">
                <a:solidFill>
                  <a:schemeClr val="bg1"/>
                </a:solidFill>
              </a:rPr>
              <a:t>:</a:t>
            </a:r>
            <a:br>
              <a:rPr lang="en-US" sz="2700" u="sng" dirty="0">
                <a:solidFill>
                  <a:schemeClr val="bg1"/>
                </a:solidFill>
              </a:rPr>
            </a:br>
            <a:r>
              <a:rPr lang="en-US" sz="3100" b="1" dirty="0">
                <a:solidFill>
                  <a:schemeClr val="tx1"/>
                </a:solidFill>
              </a:rPr>
              <a:t>1. </a:t>
            </a:r>
            <a:r>
              <a:rPr lang="en-US" b="1" dirty="0">
                <a:solidFill>
                  <a:schemeClr val="tx1"/>
                </a:solidFill>
                <a:latin typeface="Lato"/>
                <a:ea typeface="Lato"/>
                <a:cs typeface="Lato"/>
                <a:sym typeface="Lato"/>
              </a:rPr>
              <a:t>Centre for Public Dialogue</a:t>
            </a:r>
            <a:br>
              <a:rPr lang="en-US" b="1" dirty="0">
                <a:solidFill>
                  <a:schemeClr val="tx1"/>
                </a:solidFill>
                <a:latin typeface="Lato"/>
                <a:ea typeface="Lato"/>
                <a:cs typeface="Lato"/>
                <a:sym typeface="Lato"/>
              </a:rPr>
            </a:br>
            <a:r>
              <a:rPr lang="en-US" sz="2000" b="0" i="0" dirty="0">
                <a:solidFill>
                  <a:srgbClr val="1E3145"/>
                </a:solidFill>
                <a:effectLst/>
                <a:latin typeface="ff-tisa-web-pro"/>
              </a:rPr>
              <a:t>promotes a positive voice of Christian faith in Canadian public life that seeks justice, hope, and reconciliation in political dialogue and active citizenship</a:t>
            </a:r>
            <a:br>
              <a:rPr lang="en-US" sz="2000" b="0" i="0" dirty="0">
                <a:solidFill>
                  <a:srgbClr val="1E3145"/>
                </a:solidFill>
                <a:effectLst/>
                <a:latin typeface="ff-tisa-web-pro"/>
              </a:rPr>
            </a:br>
            <a:br>
              <a:rPr lang="en-US" sz="2000" b="1" dirty="0">
                <a:solidFill>
                  <a:schemeClr val="tx1"/>
                </a:solidFill>
                <a:latin typeface="Lato"/>
                <a:ea typeface="Lato"/>
                <a:cs typeface="Lato"/>
                <a:sym typeface="Lato"/>
              </a:rPr>
            </a:br>
            <a:r>
              <a:rPr lang="en-US" b="1" dirty="0">
                <a:solidFill>
                  <a:schemeClr val="tx1"/>
                </a:solidFill>
                <a:latin typeface="Lato"/>
                <a:ea typeface="Lato"/>
                <a:cs typeface="Lato"/>
                <a:sym typeface="Lato"/>
              </a:rPr>
              <a:t>2. Canadian Indigenous Ministries           </a:t>
            </a:r>
            <a:r>
              <a:rPr lang="en-US" sz="2000" b="0" i="0" dirty="0">
                <a:solidFill>
                  <a:srgbClr val="585858"/>
                </a:solidFill>
                <a:effectLst/>
                <a:latin typeface="effra"/>
              </a:rPr>
              <a:t>support healing and reconciliation between Indigenous peoples and non-Indigenous people in Canada.</a:t>
            </a:r>
            <a:br>
              <a:rPr lang="en-US" sz="2000" b="1" dirty="0">
                <a:solidFill>
                  <a:schemeClr val="tx1"/>
                </a:solidFill>
                <a:latin typeface="Lato"/>
                <a:ea typeface="Lato"/>
                <a:cs typeface="Lato"/>
                <a:sym typeface="Lato"/>
              </a:rPr>
            </a:br>
            <a:r>
              <a:rPr lang="en-US" b="1" dirty="0">
                <a:solidFill>
                  <a:schemeClr val="tx1"/>
                </a:solidFill>
                <a:latin typeface="Lato"/>
                <a:ea typeface="Lato"/>
                <a:cs typeface="Lato"/>
                <a:sym typeface="Lato"/>
              </a:rPr>
              <a:t>3. Intercultural Ministries</a:t>
            </a:r>
            <a:br>
              <a:rPr lang="en-US" b="1" dirty="0">
                <a:solidFill>
                  <a:schemeClr val="tx1"/>
                </a:solidFill>
                <a:latin typeface="Lato"/>
                <a:ea typeface="Lato"/>
                <a:cs typeface="Lato"/>
                <a:sym typeface="Lato"/>
              </a:rPr>
            </a:br>
            <a:r>
              <a:rPr lang="en-US" sz="2000" b="1" dirty="0">
                <a:solidFill>
                  <a:schemeClr val="tx1"/>
                </a:solidFill>
                <a:latin typeface="Lato"/>
                <a:ea typeface="Lato"/>
                <a:cs typeface="Lato"/>
                <a:sym typeface="Lato"/>
              </a:rPr>
              <a:t>r</a:t>
            </a:r>
            <a:r>
              <a:rPr lang="en-US" sz="2000" b="0" i="0" dirty="0">
                <a:solidFill>
                  <a:srgbClr val="585858"/>
                </a:solidFill>
                <a:effectLst/>
                <a:latin typeface="effra"/>
              </a:rPr>
              <a:t>eforming body of Christ in which people from all diverse ethnocultural and racial backgrounds, but especially marginalized groups, experience belonging, unity, and flourishing through intercultural engagement.</a:t>
            </a:r>
            <a:br>
              <a:rPr lang="en-US" sz="2000" b="1" dirty="0">
                <a:solidFill>
                  <a:schemeClr val="tx1"/>
                </a:solidFill>
                <a:latin typeface="Lato"/>
                <a:ea typeface="Lato"/>
                <a:cs typeface="Lato"/>
                <a:sym typeface="Lato"/>
              </a:rPr>
            </a:br>
            <a:br>
              <a:rPr lang="en-US" sz="2800" dirty="0">
                <a:solidFill>
                  <a:schemeClr val="tx1"/>
                </a:solidFill>
                <a:latin typeface="Lato"/>
                <a:ea typeface="Lato"/>
                <a:cs typeface="Lato"/>
                <a:sym typeface="Lato"/>
              </a:rPr>
            </a:br>
            <a:r>
              <a:rPr lang="en-US" sz="2000" b="1" dirty="0">
                <a:solidFill>
                  <a:schemeClr val="tx1"/>
                </a:solidFill>
                <a:highlight>
                  <a:srgbClr val="FFFFFF"/>
                </a:highlight>
                <a:latin typeface="Lato"/>
                <a:ea typeface="Lato"/>
                <a:cs typeface="Lato"/>
                <a:sym typeface="Lato"/>
              </a:rPr>
              <a:t> </a:t>
            </a:r>
            <a:br>
              <a:rPr lang="en-US" sz="2000" dirty="0">
                <a:solidFill>
                  <a:schemeClr val="tx1"/>
                </a:solidFill>
              </a:rPr>
            </a:br>
            <a:endParaRPr lang="en-CA" dirty="0">
              <a:solidFill>
                <a:schemeClr val="tx1"/>
              </a:solidFill>
            </a:endParaRPr>
          </a:p>
        </p:txBody>
      </p:sp>
    </p:spTree>
    <p:extLst>
      <p:ext uri="{BB962C8B-B14F-4D97-AF65-F5344CB8AC3E}">
        <p14:creationId xmlns:p14="http://schemas.microsoft.com/office/powerpoint/2010/main" val="1283735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325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F124-4E68-A426-FA54-FB8C89B010AC}"/>
              </a:ext>
            </a:extLst>
          </p:cNvPr>
          <p:cNvSpPr>
            <a:spLocks noGrp="1"/>
          </p:cNvSpPr>
          <p:nvPr>
            <p:ph type="title"/>
          </p:nvPr>
        </p:nvSpPr>
        <p:spPr>
          <a:xfrm>
            <a:off x="1272724" y="0"/>
            <a:ext cx="7761547" cy="5038344"/>
          </a:xfrm>
        </p:spPr>
        <p:txBody>
          <a:bodyPr>
            <a:normAutofit fontScale="90000"/>
          </a:bodyPr>
          <a:lstStyle/>
          <a:p>
            <a:br>
              <a:rPr lang="en-CA" b="1" dirty="0"/>
            </a:br>
            <a:r>
              <a:rPr lang="en-CA" b="1" dirty="0"/>
              <a:t>Disaffiliating Ministers &amp; Congregations</a:t>
            </a:r>
            <a:br>
              <a:rPr lang="en-CA" dirty="0"/>
            </a:br>
            <a:r>
              <a:rPr lang="en-CA" dirty="0"/>
              <a:t>  </a:t>
            </a:r>
            <a:r>
              <a:rPr lang="en-CA" sz="3100" b="1" dirty="0"/>
              <a:t>1. Ministers</a:t>
            </a:r>
            <a:br>
              <a:rPr lang="en-CA" dirty="0"/>
            </a:br>
            <a:r>
              <a:rPr lang="en-CA" dirty="0"/>
              <a:t>    </a:t>
            </a:r>
            <a:r>
              <a:rPr lang="en-CA" sz="2700" dirty="0"/>
              <a:t> -  since Synod 2024, a significant number of </a:t>
            </a:r>
            <a:br>
              <a:rPr lang="en-CA" sz="2700" dirty="0"/>
            </a:br>
            <a:r>
              <a:rPr lang="en-CA" sz="2700" dirty="0"/>
              <a:t>          Ministers have left</a:t>
            </a:r>
            <a:br>
              <a:rPr lang="en-CA" sz="2700" dirty="0"/>
            </a:br>
            <a:r>
              <a:rPr lang="en-CA" sz="2700" dirty="0"/>
              <a:t>      -  Normally, an average of 15-20 leave per year</a:t>
            </a:r>
            <a:br>
              <a:rPr lang="en-CA" sz="2700" dirty="0"/>
            </a:br>
            <a:r>
              <a:rPr lang="en-CA" sz="2700" dirty="0"/>
              <a:t>      -  between 2024 and 2026 – 200 have left  </a:t>
            </a:r>
            <a:br>
              <a:rPr lang="en-CA" sz="2700" dirty="0"/>
            </a:br>
            <a:r>
              <a:rPr lang="en-CA" sz="2700" dirty="0"/>
              <a:t>            </a:t>
            </a:r>
            <a:r>
              <a:rPr lang="en-CA" sz="2200" dirty="0"/>
              <a:t>(not including commissioned pastors)</a:t>
            </a:r>
            <a:br>
              <a:rPr lang="en-CA" sz="2200" dirty="0"/>
            </a:br>
            <a:r>
              <a:rPr lang="en-CA" sz="2700" dirty="0"/>
              <a:t>      -  Not all left because of the HSR</a:t>
            </a:r>
            <a:br>
              <a:rPr lang="en-CA" sz="2700" dirty="0"/>
            </a:br>
            <a:r>
              <a:rPr lang="en-CA" sz="2700" dirty="0"/>
              <a:t>      -  ¾ were active pastors and ¼ of those retired; </a:t>
            </a:r>
            <a:br>
              <a:rPr lang="en-CA" sz="2700" dirty="0"/>
            </a:br>
            <a:r>
              <a:rPr lang="en-CA" sz="2700" dirty="0"/>
              <a:t>      -  ¾ were American;  ¼ were Canadian</a:t>
            </a:r>
            <a:br>
              <a:rPr lang="en-CA" sz="2700" dirty="0"/>
            </a:br>
            <a:r>
              <a:rPr lang="en-CA" sz="2700" dirty="0"/>
              <a:t>      -  translates into 10% of total active ministers</a:t>
            </a:r>
            <a:br>
              <a:rPr lang="en-CA" sz="2700" dirty="0"/>
            </a:br>
            <a:r>
              <a:rPr lang="en-CA" sz="2700" dirty="0"/>
              <a:t>      -  30 % were women</a:t>
            </a:r>
            <a:br>
              <a:rPr lang="en-CA" sz="2700" dirty="0"/>
            </a:br>
            <a:r>
              <a:rPr lang="en-CA" sz="2700" dirty="0"/>
              <a:t>      </a:t>
            </a:r>
            <a:br>
              <a:rPr lang="en-CA" sz="2700" dirty="0"/>
            </a:br>
            <a:r>
              <a:rPr lang="en-CA" sz="2700" dirty="0"/>
              <a:t>         decreasing our impact in related ministries 	</a:t>
            </a:r>
          </a:p>
        </p:txBody>
      </p:sp>
    </p:spTree>
    <p:extLst>
      <p:ext uri="{BB962C8B-B14F-4D97-AF65-F5344CB8AC3E}">
        <p14:creationId xmlns:p14="http://schemas.microsoft.com/office/powerpoint/2010/main" val="194185459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8474</TotalTime>
  <Words>1505</Words>
  <Application>Microsoft Office PowerPoint</Application>
  <PresentationFormat>On-screen Show (16:9)</PresentationFormat>
  <Paragraphs>147</Paragraphs>
  <Slides>21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Georgia</vt:lpstr>
      <vt:lpstr>Lato</vt:lpstr>
      <vt:lpstr>ff-tisa-web-pro</vt:lpstr>
      <vt:lpstr>effra</vt:lpstr>
      <vt:lpstr>Simple Light</vt:lpstr>
      <vt:lpstr> Council of Delegates</vt:lpstr>
      <vt:lpstr>PowerPoint Presentation</vt:lpstr>
      <vt:lpstr>     Governance of The CRCNA</vt:lpstr>
      <vt:lpstr>     In addition, the church in each country is governed by their own corporate board…       1. CRCNA Canada Corporation                           (Burlington)        2. CRCNA U.S. Corporation                     (Grand Rapids)   Note:  Each Corporation is responsible for denominational office lead by an Executive Director responsible for the work in their own country. Both work with the Office of the General Secretary in delivering support and joint ministry across North America and globally </vt:lpstr>
      <vt:lpstr> The 4 Agencies of the CRCNA include:</vt:lpstr>
      <vt:lpstr>And two educational institutions…</vt:lpstr>
      <vt:lpstr>3 Unique Justice Ministries in Canada include:        The 3 Unique Justice Ministries in Canada : 1. Centre for Public Dialogue promotes a positive voice of Christian faith in Canadian public life that seeks justice, hope, and reconciliation in political dialogue and active citizenship  2. Canadian Indigenous Ministries           support healing and reconciliation between Indigenous peoples and non-Indigenous people in Canada. 3. Intercultural Ministries reforming body of Christ in which people from all diverse ethnocultural and racial backgrounds, but especially marginalized groups, experience belonging, unity, and flourishing through intercultural engagement.    </vt:lpstr>
      <vt:lpstr>PowerPoint Presentation</vt:lpstr>
      <vt:lpstr> Disaffiliating Ministers &amp; Congregations   1. Ministers      -  since Synod 2024, a significant number of            Ministers have left       -  Normally, an average of 15-20 leave per year       -  between 2024 and 2026 – 200 have left               (not including commissioned pastors)       -  Not all left because of the HSR       -  ¾ were active pastors and ¼ of those retired;        -  ¾ were American;  ¼ were Canadian       -  translates into 10% of total active ministers       -  30 % were women                 decreasing our impact in related ministries  </vt:lpstr>
      <vt:lpstr>Disaffiliating Ministers &amp; Congregations    1. Ministers (cont’d…)       - 40 chaplains have departed decreasing our impact            in related ministries – ¼ of all chaplains        -  55 congregational ministers have been released–           almost matching the number of disaffiliating            churches   </vt:lpstr>
      <vt:lpstr> Disaffiliating Ministers &amp; Congregations    2. Disaffiliating Churches         - 59 churches across NA…  42 in the US and 17 (of             230) in Canada … 7 % of CRC churches and 10,000             members         - ‘without reservation’ is the largest challenge          - compared to the Reformed Churches which lost             a ¼ of their churches and half of their confessing                members         - theological differences in the 1990s led to the             release of 60 pastors and disaffiliation of 40             churches                -  we call upon everyone to be intentional in prayer            for reconciled relationships                       us </vt:lpstr>
      <vt:lpstr> Retirements and Hires  Thrive – Director Leslie Van Milligan retiring and replaced by Lee Carter  Reframe Ministries – Director Kurt Selles retiring and replaced by Rev. Darrel Delaney  The Banner  - Editor: Rev. Lora Copley  Calvin Seminary – Jul Medeblik – Retiring  Director of Communications and Marketing – Kristen Vandenburg taken a new job  </vt:lpstr>
      <vt:lpstr>Resonate - Mission</vt:lpstr>
      <vt:lpstr>Resonate - Mission</vt:lpstr>
      <vt:lpstr>Resonate - Mission</vt:lpstr>
      <vt:lpstr>Church Renewal – Thriving Congregations </vt:lpstr>
      <vt:lpstr>Church Renewal – Thriving Congregations </vt:lpstr>
      <vt:lpstr>Ministry Shares</vt:lpstr>
      <vt:lpstr>Ministry Shares (cont’d…)</vt:lpstr>
      <vt:lpstr>Becoming a Council Delegate…</vt:lpstr>
      <vt:lpstr>Questions and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Peter's Desktop</dc:creator>
  <cp:lastModifiedBy>Classis Huron</cp:lastModifiedBy>
  <cp:revision>10</cp:revision>
  <cp:lastPrinted>2026-05-17T15:33:54Z</cp:lastPrinted>
  <dcterms:modified xsi:type="dcterms:W3CDTF">2026-05-18T14:32:56Z</dcterms:modified>
</cp:coreProperties>
</file>